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66" r:id="rId5"/>
    <p:sldId id="265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38"/>
    <a:srgbClr val="FAD54C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Sheet1!$H$19:$J$19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Sheet1!$H$20:$J$20</c:f>
              <c:numCache>
                <c:formatCode>0%</c:formatCode>
                <c:ptCount val="3"/>
                <c:pt idx="0">
                  <c:v>7.0000000000000021E-2</c:v>
                </c:pt>
                <c:pt idx="1">
                  <c:v>8.0000000000000016E-2</c:v>
                </c:pt>
                <c:pt idx="2">
                  <c:v>0.11000000000000001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63"/>
        <c:axId val="41788928"/>
        <c:axId val="41790464"/>
      </c:barChart>
      <c:catAx>
        <c:axId val="417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790464"/>
        <c:crosses val="autoZero"/>
        <c:auto val="1"/>
        <c:lblAlgn val="ctr"/>
        <c:lblOffset val="100"/>
        <c:noMultiLvlLbl val="0"/>
      </c:catAx>
      <c:valAx>
        <c:axId val="4179046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8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21F8E-7F6C-4987-9EDE-D099EA8ABCE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CBF5A8-DCC6-4032-BFBF-C7BB1DA5385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Program</a:t>
          </a:r>
        </a:p>
        <a:p>
          <a:r>
            <a:rPr lang="en-US" dirty="0" smtClean="0"/>
            <a:t>Alignment</a:t>
          </a:r>
          <a:endParaRPr lang="en-US" dirty="0"/>
        </a:p>
      </dgm:t>
    </dgm:pt>
    <dgm:pt modelId="{F4D4E041-5EF0-4907-9EF9-20443EA2D7D8}" type="parTrans" cxnId="{B4F0DC16-CCF5-43DB-AD13-D6C6FEF5D991}">
      <dgm:prSet/>
      <dgm:spPr/>
      <dgm:t>
        <a:bodyPr/>
        <a:lstStyle/>
        <a:p>
          <a:endParaRPr lang="en-US"/>
        </a:p>
      </dgm:t>
    </dgm:pt>
    <dgm:pt modelId="{F0FC8C3F-DDE0-4994-9D75-AEED73EF9D27}" type="sibTrans" cxnId="{B4F0DC16-CCF5-43DB-AD13-D6C6FEF5D991}">
      <dgm:prSet/>
      <dgm:spPr/>
      <dgm:t>
        <a:bodyPr/>
        <a:lstStyle/>
        <a:p>
          <a:endParaRPr lang="en-US"/>
        </a:p>
      </dgm:t>
    </dgm:pt>
    <dgm:pt modelId="{B3D1D408-B312-4116-97EB-F335C1293A2C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Perkins Plans identify expansion of program areas aligned to industry certifications</a:t>
          </a:r>
          <a:endParaRPr lang="en-US" dirty="0"/>
        </a:p>
      </dgm:t>
    </dgm:pt>
    <dgm:pt modelId="{91A5EF01-3796-45FE-819F-0128C7B7EA93}" type="parTrans" cxnId="{3EC3C012-4C44-4888-B514-ED9F7C9E95C1}">
      <dgm:prSet/>
      <dgm:spPr/>
      <dgm:t>
        <a:bodyPr/>
        <a:lstStyle/>
        <a:p>
          <a:endParaRPr lang="en-US"/>
        </a:p>
      </dgm:t>
    </dgm:pt>
    <dgm:pt modelId="{2E456B48-328F-4527-837D-A6DED09E8FD8}" type="sibTrans" cxnId="{3EC3C012-4C44-4888-B514-ED9F7C9E95C1}">
      <dgm:prSet/>
      <dgm:spPr/>
      <dgm:t>
        <a:bodyPr/>
        <a:lstStyle/>
        <a:p>
          <a:endParaRPr lang="en-US"/>
        </a:p>
      </dgm:t>
    </dgm:pt>
    <dgm:pt modelId="{3B4910EF-15B5-4C93-9A27-5310223869C3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Successful program certifications (</a:t>
          </a:r>
          <a:r>
            <a:rPr lang="en-US" dirty="0" err="1" smtClean="0"/>
            <a:t>PrintEd</a:t>
          </a:r>
          <a:r>
            <a:rPr lang="en-US" dirty="0" smtClean="0"/>
            <a:t>, ACF, H&amp;B, and NATEF) including faculty requirements  </a:t>
          </a:r>
          <a:endParaRPr lang="en-US" dirty="0"/>
        </a:p>
      </dgm:t>
    </dgm:pt>
    <dgm:pt modelId="{C43FF379-5CDD-4E4E-A9D5-C4944ACB5BD8}" type="parTrans" cxnId="{D7B200B0-31BC-4CF5-9204-B8E8B043E019}">
      <dgm:prSet/>
      <dgm:spPr/>
      <dgm:t>
        <a:bodyPr/>
        <a:lstStyle/>
        <a:p>
          <a:endParaRPr lang="en-US"/>
        </a:p>
      </dgm:t>
    </dgm:pt>
    <dgm:pt modelId="{7D7CD05B-B2F2-418C-8022-84D892AC0508}" type="sibTrans" cxnId="{D7B200B0-31BC-4CF5-9204-B8E8B043E019}">
      <dgm:prSet/>
      <dgm:spPr/>
      <dgm:t>
        <a:bodyPr/>
        <a:lstStyle/>
        <a:p>
          <a:endParaRPr lang="en-US"/>
        </a:p>
      </dgm:t>
    </dgm:pt>
    <dgm:pt modelId="{E98399C9-6E8B-4902-B2AF-66161EFFE50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Administration of Tests</a:t>
          </a:r>
          <a:endParaRPr lang="en-US" dirty="0"/>
        </a:p>
      </dgm:t>
    </dgm:pt>
    <dgm:pt modelId="{871DD7E1-6346-47C1-AA33-E5A2E9F331C8}" type="parTrans" cxnId="{1DC1D9F9-E02F-409C-BC80-724C44DC383A}">
      <dgm:prSet/>
      <dgm:spPr/>
      <dgm:t>
        <a:bodyPr/>
        <a:lstStyle/>
        <a:p>
          <a:endParaRPr lang="en-US"/>
        </a:p>
      </dgm:t>
    </dgm:pt>
    <dgm:pt modelId="{C2D79045-9FFC-42CE-A35F-720F0EFDD93E}" type="sibTrans" cxnId="{1DC1D9F9-E02F-409C-BC80-724C44DC383A}">
      <dgm:prSet/>
      <dgm:spPr/>
      <dgm:t>
        <a:bodyPr/>
        <a:lstStyle/>
        <a:p>
          <a:endParaRPr lang="en-US"/>
        </a:p>
      </dgm:t>
    </dgm:pt>
    <dgm:pt modelId="{CE10C13E-AB88-4432-8900-205BE80C32E2}">
      <dgm:prSet phldrT="[Text]"/>
      <dgm:spPr>
        <a:ln>
          <a:solidFill>
            <a:srgbClr val="7030A0"/>
          </a:solidFill>
        </a:ln>
      </dgm:spPr>
      <dgm:t>
        <a:bodyPr/>
        <a:lstStyle/>
        <a:p>
          <a:r>
            <a:rPr lang="en-US" dirty="0" smtClean="0"/>
            <a:t>Increase in access to existing assessments such as NATEF/ ASE exams (among others)</a:t>
          </a:r>
          <a:endParaRPr lang="en-US" dirty="0"/>
        </a:p>
      </dgm:t>
    </dgm:pt>
    <dgm:pt modelId="{45735FDC-DDB3-4D46-8C48-111D6EE9DA28}" type="parTrans" cxnId="{D7EB4384-08E7-45D1-8C7E-B8D810BCFCEC}">
      <dgm:prSet/>
      <dgm:spPr/>
      <dgm:t>
        <a:bodyPr/>
        <a:lstStyle/>
        <a:p>
          <a:endParaRPr lang="en-US"/>
        </a:p>
      </dgm:t>
    </dgm:pt>
    <dgm:pt modelId="{2E9794C8-F0FA-464C-9798-092A982A8334}" type="sibTrans" cxnId="{D7EB4384-08E7-45D1-8C7E-B8D810BCFCEC}">
      <dgm:prSet/>
      <dgm:spPr/>
      <dgm:t>
        <a:bodyPr/>
        <a:lstStyle/>
        <a:p>
          <a:endParaRPr lang="en-US"/>
        </a:p>
      </dgm:t>
    </dgm:pt>
    <dgm:pt modelId="{C8DC3C2B-67A8-4AC8-868F-3267DE704289}">
      <dgm:prSet phldrT="[Text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Data Collection and Reporting</a:t>
          </a:r>
          <a:endParaRPr lang="en-US" dirty="0"/>
        </a:p>
      </dgm:t>
    </dgm:pt>
    <dgm:pt modelId="{0A4DA655-A4CC-4A52-8459-8CCD8B344FFF}" type="parTrans" cxnId="{FC35B104-803D-4BD4-B5F1-AEAB6E6E1DC6}">
      <dgm:prSet/>
      <dgm:spPr/>
      <dgm:t>
        <a:bodyPr/>
        <a:lstStyle/>
        <a:p>
          <a:endParaRPr lang="en-US"/>
        </a:p>
      </dgm:t>
    </dgm:pt>
    <dgm:pt modelId="{77C15DE1-D6DF-495B-8401-237CDE1697D2}" type="sibTrans" cxnId="{FC35B104-803D-4BD4-B5F1-AEAB6E6E1DC6}">
      <dgm:prSet/>
      <dgm:spPr/>
      <dgm:t>
        <a:bodyPr/>
        <a:lstStyle/>
        <a:p>
          <a:endParaRPr lang="en-US"/>
        </a:p>
      </dgm:t>
    </dgm:pt>
    <dgm:pt modelId="{089133B9-0967-4B0F-81EA-4CA81EAF8B92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Increased coordination with IT/Accountability office to identify CTE students and programs/courses</a:t>
          </a:r>
          <a:endParaRPr lang="en-US" dirty="0"/>
        </a:p>
      </dgm:t>
    </dgm:pt>
    <dgm:pt modelId="{0DCD1DF5-EEC5-4549-BA69-A896DA2C27F7}" type="parTrans" cxnId="{E1CD63EE-A073-4074-8A05-24E12DA8E8DF}">
      <dgm:prSet/>
      <dgm:spPr/>
      <dgm:t>
        <a:bodyPr/>
        <a:lstStyle/>
        <a:p>
          <a:endParaRPr lang="en-US"/>
        </a:p>
      </dgm:t>
    </dgm:pt>
    <dgm:pt modelId="{EB60391B-D062-4778-AA66-D354B3642464}" type="sibTrans" cxnId="{E1CD63EE-A073-4074-8A05-24E12DA8E8DF}">
      <dgm:prSet/>
      <dgm:spPr/>
      <dgm:t>
        <a:bodyPr/>
        <a:lstStyle/>
        <a:p>
          <a:endParaRPr lang="en-US"/>
        </a:p>
      </dgm:t>
    </dgm:pt>
    <dgm:pt modelId="{29203BAE-3B65-4FBF-8DDE-D4268530EF27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Part of student records system (and dashboard)</a:t>
          </a:r>
          <a:endParaRPr lang="en-US" dirty="0"/>
        </a:p>
      </dgm:t>
    </dgm:pt>
    <dgm:pt modelId="{0CE7CF09-624B-4E81-84CE-AE098F9CBA0A}" type="parTrans" cxnId="{7346E03A-37D6-4BF5-BABC-92E6382D295E}">
      <dgm:prSet/>
      <dgm:spPr/>
      <dgm:t>
        <a:bodyPr/>
        <a:lstStyle/>
        <a:p>
          <a:endParaRPr lang="en-US"/>
        </a:p>
      </dgm:t>
    </dgm:pt>
    <dgm:pt modelId="{ECE5D710-FA6B-4FE7-A631-ACF3B686AC5F}" type="sibTrans" cxnId="{7346E03A-37D6-4BF5-BABC-92E6382D295E}">
      <dgm:prSet/>
      <dgm:spPr/>
      <dgm:t>
        <a:bodyPr/>
        <a:lstStyle/>
        <a:p>
          <a:endParaRPr lang="en-US"/>
        </a:p>
      </dgm:t>
    </dgm:pt>
    <dgm:pt modelId="{0B654160-24B3-42D6-97A4-13BE37693034}">
      <dgm:prSet phldrT="[Text]"/>
      <dgm:spPr>
        <a:ln>
          <a:solidFill>
            <a:srgbClr val="7030A0"/>
          </a:solidFill>
        </a:ln>
      </dgm:spPr>
      <dgm:t>
        <a:bodyPr/>
        <a:lstStyle/>
        <a:p>
          <a:r>
            <a:rPr lang="en-US" dirty="0" smtClean="0"/>
            <a:t>Expansion of on-site testing (</a:t>
          </a:r>
          <a:r>
            <a:rPr lang="en-US" dirty="0" err="1" smtClean="0"/>
            <a:t>Certiport</a:t>
          </a:r>
          <a:r>
            <a:rPr lang="en-US" dirty="0" smtClean="0"/>
            <a:t>, </a:t>
          </a:r>
          <a:r>
            <a:rPr lang="en-US" dirty="0" err="1" smtClean="0"/>
            <a:t>CompTIA</a:t>
          </a:r>
          <a:r>
            <a:rPr lang="en-US" dirty="0" smtClean="0"/>
            <a:t>, </a:t>
          </a:r>
          <a:r>
            <a:rPr lang="en-US" dirty="0" err="1" smtClean="0"/>
            <a:t>AdobeCS</a:t>
          </a:r>
          <a:r>
            <a:rPr lang="en-US" dirty="0" smtClean="0"/>
            <a:t>, ACF)</a:t>
          </a:r>
          <a:endParaRPr lang="en-US" dirty="0"/>
        </a:p>
      </dgm:t>
    </dgm:pt>
    <dgm:pt modelId="{D93EC0FB-234A-4E5E-9947-A466AA823124}" type="parTrans" cxnId="{C9971914-EE6D-40AB-86EF-16431E2D458A}">
      <dgm:prSet/>
      <dgm:spPr/>
      <dgm:t>
        <a:bodyPr/>
        <a:lstStyle/>
        <a:p>
          <a:endParaRPr lang="en-US"/>
        </a:p>
      </dgm:t>
    </dgm:pt>
    <dgm:pt modelId="{7A6FF525-5A3B-455B-82DC-C0425145E820}" type="sibTrans" cxnId="{C9971914-EE6D-40AB-86EF-16431E2D458A}">
      <dgm:prSet/>
      <dgm:spPr/>
      <dgm:t>
        <a:bodyPr/>
        <a:lstStyle/>
        <a:p>
          <a:endParaRPr lang="en-US"/>
        </a:p>
      </dgm:t>
    </dgm:pt>
    <dgm:pt modelId="{BDD67F68-9BF7-4957-BC7D-2B225E0F65D1}">
      <dgm:prSet phldrT="[Text]"/>
      <dgm:spPr>
        <a:ln>
          <a:solidFill>
            <a:srgbClr val="7030A0"/>
          </a:solidFill>
        </a:ln>
      </dgm:spPr>
      <dgm:t>
        <a:bodyPr/>
        <a:lstStyle/>
        <a:p>
          <a:r>
            <a:rPr lang="en-US" dirty="0" smtClean="0"/>
            <a:t>Identification of accommodations and support (including financial)</a:t>
          </a:r>
          <a:endParaRPr lang="en-US" dirty="0"/>
        </a:p>
      </dgm:t>
    </dgm:pt>
    <dgm:pt modelId="{AAEF3AF0-4D86-4A8E-A600-9F72BC2ECA17}" type="parTrans" cxnId="{C82655D7-75BD-4E49-9F84-A14309B952F1}">
      <dgm:prSet/>
      <dgm:spPr/>
      <dgm:t>
        <a:bodyPr/>
        <a:lstStyle/>
        <a:p>
          <a:endParaRPr lang="en-US"/>
        </a:p>
      </dgm:t>
    </dgm:pt>
    <dgm:pt modelId="{5C967D5E-CDCE-44AB-B9D0-3B763B3A03D2}" type="sibTrans" cxnId="{C82655D7-75BD-4E49-9F84-A14309B952F1}">
      <dgm:prSet/>
      <dgm:spPr/>
      <dgm:t>
        <a:bodyPr/>
        <a:lstStyle/>
        <a:p>
          <a:endParaRPr lang="en-US"/>
        </a:p>
      </dgm:t>
    </dgm:pt>
    <dgm:pt modelId="{C8783D03-A76B-4AA4-B54E-3A7230E3AEE7}" type="pres">
      <dgm:prSet presAssocID="{7A521F8E-7F6C-4987-9EDE-D099EA8ABC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F7C3CF-519E-4E84-BBB7-143F27A4AAE0}" type="pres">
      <dgm:prSet presAssocID="{D3CBF5A8-DCC6-4032-BFBF-C7BB1DA5385A}" presName="composite" presStyleCnt="0"/>
      <dgm:spPr/>
    </dgm:pt>
    <dgm:pt modelId="{0ED8823D-650F-4B41-8759-5F06A912ACB9}" type="pres">
      <dgm:prSet presAssocID="{D3CBF5A8-DCC6-4032-BFBF-C7BB1DA538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A8AB4-461E-4CD3-AE8A-A1C746B10949}" type="pres">
      <dgm:prSet presAssocID="{D3CBF5A8-DCC6-4032-BFBF-C7BB1DA5385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7EFE1-1E1A-46CE-BB15-5820A76F6990}" type="pres">
      <dgm:prSet presAssocID="{F0FC8C3F-DDE0-4994-9D75-AEED73EF9D27}" presName="sp" presStyleCnt="0"/>
      <dgm:spPr/>
    </dgm:pt>
    <dgm:pt modelId="{09DEC8DC-5862-4E06-86AF-F33C6397E275}" type="pres">
      <dgm:prSet presAssocID="{E98399C9-6E8B-4902-B2AF-66161EFFE507}" presName="composite" presStyleCnt="0"/>
      <dgm:spPr/>
    </dgm:pt>
    <dgm:pt modelId="{C82CC6B2-1CD2-484A-9EA9-925798155D7E}" type="pres">
      <dgm:prSet presAssocID="{E98399C9-6E8B-4902-B2AF-66161EFFE50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228B9-0F75-48D8-805B-696856E265F2}" type="pres">
      <dgm:prSet presAssocID="{E98399C9-6E8B-4902-B2AF-66161EFFE5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5A9A4-DA79-4B24-9A5D-F577E479A85F}" type="pres">
      <dgm:prSet presAssocID="{C2D79045-9FFC-42CE-A35F-720F0EFDD93E}" presName="sp" presStyleCnt="0"/>
      <dgm:spPr/>
    </dgm:pt>
    <dgm:pt modelId="{70EE57FB-17EE-41C6-BE22-A81B10A9336C}" type="pres">
      <dgm:prSet presAssocID="{C8DC3C2B-67A8-4AC8-868F-3267DE704289}" presName="composite" presStyleCnt="0"/>
      <dgm:spPr/>
    </dgm:pt>
    <dgm:pt modelId="{7FA8C568-0A19-4EFD-967F-EBC2912CFA42}" type="pres">
      <dgm:prSet presAssocID="{C8DC3C2B-67A8-4AC8-868F-3267DE7042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E62E8-0E6F-4B3C-AB00-3B676E3ACB95}" type="pres">
      <dgm:prSet presAssocID="{C8DC3C2B-67A8-4AC8-868F-3267DE7042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6E03A-37D6-4BF5-BABC-92E6382D295E}" srcId="{C8DC3C2B-67A8-4AC8-868F-3267DE704289}" destId="{29203BAE-3B65-4FBF-8DDE-D4268530EF27}" srcOrd="1" destOrd="0" parTransId="{0CE7CF09-624B-4E81-84CE-AE098F9CBA0A}" sibTransId="{ECE5D710-FA6B-4FE7-A631-ACF3B686AC5F}"/>
    <dgm:cxn modelId="{3EC3C012-4C44-4888-B514-ED9F7C9E95C1}" srcId="{D3CBF5A8-DCC6-4032-BFBF-C7BB1DA5385A}" destId="{B3D1D408-B312-4116-97EB-F335C1293A2C}" srcOrd="0" destOrd="0" parTransId="{91A5EF01-3796-45FE-819F-0128C7B7EA93}" sibTransId="{2E456B48-328F-4527-837D-A6DED09E8FD8}"/>
    <dgm:cxn modelId="{42244A6B-4617-456B-A1CC-C28767C8A71C}" type="presOf" srcId="{BDD67F68-9BF7-4957-BC7D-2B225E0F65D1}" destId="{880228B9-0F75-48D8-805B-696856E265F2}" srcOrd="0" destOrd="2" presId="urn:microsoft.com/office/officeart/2005/8/layout/chevron2"/>
    <dgm:cxn modelId="{B4F0DC16-CCF5-43DB-AD13-D6C6FEF5D991}" srcId="{7A521F8E-7F6C-4987-9EDE-D099EA8ABCE8}" destId="{D3CBF5A8-DCC6-4032-BFBF-C7BB1DA5385A}" srcOrd="0" destOrd="0" parTransId="{F4D4E041-5EF0-4907-9EF9-20443EA2D7D8}" sibTransId="{F0FC8C3F-DDE0-4994-9D75-AEED73EF9D27}"/>
    <dgm:cxn modelId="{E1CD63EE-A073-4074-8A05-24E12DA8E8DF}" srcId="{C8DC3C2B-67A8-4AC8-868F-3267DE704289}" destId="{089133B9-0967-4B0F-81EA-4CA81EAF8B92}" srcOrd="0" destOrd="0" parTransId="{0DCD1DF5-EEC5-4549-BA69-A896DA2C27F7}" sibTransId="{EB60391B-D062-4778-AA66-D354B3642464}"/>
    <dgm:cxn modelId="{431B90FA-2EA2-442B-BD18-7A298488BD71}" type="presOf" srcId="{29203BAE-3B65-4FBF-8DDE-D4268530EF27}" destId="{008E62E8-0E6F-4B3C-AB00-3B676E3ACB95}" srcOrd="0" destOrd="1" presId="urn:microsoft.com/office/officeart/2005/8/layout/chevron2"/>
    <dgm:cxn modelId="{1DC1D9F9-E02F-409C-BC80-724C44DC383A}" srcId="{7A521F8E-7F6C-4987-9EDE-D099EA8ABCE8}" destId="{E98399C9-6E8B-4902-B2AF-66161EFFE507}" srcOrd="1" destOrd="0" parTransId="{871DD7E1-6346-47C1-AA33-E5A2E9F331C8}" sibTransId="{C2D79045-9FFC-42CE-A35F-720F0EFDD93E}"/>
    <dgm:cxn modelId="{DC85B0D9-B71D-4F2D-B9E7-B4FDBCBC6FF0}" type="presOf" srcId="{D3CBF5A8-DCC6-4032-BFBF-C7BB1DA5385A}" destId="{0ED8823D-650F-4B41-8759-5F06A912ACB9}" srcOrd="0" destOrd="0" presId="urn:microsoft.com/office/officeart/2005/8/layout/chevron2"/>
    <dgm:cxn modelId="{C82655D7-75BD-4E49-9F84-A14309B952F1}" srcId="{E98399C9-6E8B-4902-B2AF-66161EFFE507}" destId="{BDD67F68-9BF7-4957-BC7D-2B225E0F65D1}" srcOrd="2" destOrd="0" parTransId="{AAEF3AF0-4D86-4A8E-A600-9F72BC2ECA17}" sibTransId="{5C967D5E-CDCE-44AB-B9D0-3B763B3A03D2}"/>
    <dgm:cxn modelId="{A505179E-F8A8-4A58-BDE2-DBC91A791DBA}" type="presOf" srcId="{CE10C13E-AB88-4432-8900-205BE80C32E2}" destId="{880228B9-0F75-48D8-805B-696856E265F2}" srcOrd="0" destOrd="0" presId="urn:microsoft.com/office/officeart/2005/8/layout/chevron2"/>
    <dgm:cxn modelId="{69878FDA-67D7-4E4A-BAC4-7B606628DCBA}" type="presOf" srcId="{7A521F8E-7F6C-4987-9EDE-D099EA8ABCE8}" destId="{C8783D03-A76B-4AA4-B54E-3A7230E3AEE7}" srcOrd="0" destOrd="0" presId="urn:microsoft.com/office/officeart/2005/8/layout/chevron2"/>
    <dgm:cxn modelId="{77F5BEC8-C163-4F5C-AD20-DA2DD87E8B05}" type="presOf" srcId="{0B654160-24B3-42D6-97A4-13BE37693034}" destId="{880228B9-0F75-48D8-805B-696856E265F2}" srcOrd="0" destOrd="1" presId="urn:microsoft.com/office/officeart/2005/8/layout/chevron2"/>
    <dgm:cxn modelId="{E2F1EC06-A9A0-45F3-AF16-0710F928428E}" type="presOf" srcId="{3B4910EF-15B5-4C93-9A27-5310223869C3}" destId="{7C6A8AB4-461E-4CD3-AE8A-A1C746B10949}" srcOrd="0" destOrd="1" presId="urn:microsoft.com/office/officeart/2005/8/layout/chevron2"/>
    <dgm:cxn modelId="{D520AA85-FE21-404C-9A3E-DA353F704ED7}" type="presOf" srcId="{C8DC3C2B-67A8-4AC8-868F-3267DE704289}" destId="{7FA8C568-0A19-4EFD-967F-EBC2912CFA42}" srcOrd="0" destOrd="0" presId="urn:microsoft.com/office/officeart/2005/8/layout/chevron2"/>
    <dgm:cxn modelId="{830AF845-A111-4C3B-A8AD-2B43FC2B8AA1}" type="presOf" srcId="{E98399C9-6E8B-4902-B2AF-66161EFFE507}" destId="{C82CC6B2-1CD2-484A-9EA9-925798155D7E}" srcOrd="0" destOrd="0" presId="urn:microsoft.com/office/officeart/2005/8/layout/chevron2"/>
    <dgm:cxn modelId="{D7B200B0-31BC-4CF5-9204-B8E8B043E019}" srcId="{D3CBF5A8-DCC6-4032-BFBF-C7BB1DA5385A}" destId="{3B4910EF-15B5-4C93-9A27-5310223869C3}" srcOrd="1" destOrd="0" parTransId="{C43FF379-5CDD-4E4E-A9D5-C4944ACB5BD8}" sibTransId="{7D7CD05B-B2F2-418C-8022-84D892AC0508}"/>
    <dgm:cxn modelId="{7F336997-4646-4EBE-BB1C-97E73A6B5F54}" type="presOf" srcId="{089133B9-0967-4B0F-81EA-4CA81EAF8B92}" destId="{008E62E8-0E6F-4B3C-AB00-3B676E3ACB95}" srcOrd="0" destOrd="0" presId="urn:microsoft.com/office/officeart/2005/8/layout/chevron2"/>
    <dgm:cxn modelId="{D7EB4384-08E7-45D1-8C7E-B8D810BCFCEC}" srcId="{E98399C9-6E8B-4902-B2AF-66161EFFE507}" destId="{CE10C13E-AB88-4432-8900-205BE80C32E2}" srcOrd="0" destOrd="0" parTransId="{45735FDC-DDB3-4D46-8C48-111D6EE9DA28}" sibTransId="{2E9794C8-F0FA-464C-9798-092A982A8334}"/>
    <dgm:cxn modelId="{FC35B104-803D-4BD4-B5F1-AEAB6E6E1DC6}" srcId="{7A521F8E-7F6C-4987-9EDE-D099EA8ABCE8}" destId="{C8DC3C2B-67A8-4AC8-868F-3267DE704289}" srcOrd="2" destOrd="0" parTransId="{0A4DA655-A4CC-4A52-8459-8CCD8B344FFF}" sibTransId="{77C15DE1-D6DF-495B-8401-237CDE1697D2}"/>
    <dgm:cxn modelId="{7DE3127D-A6F7-4E54-BC04-0141E6F6880B}" type="presOf" srcId="{B3D1D408-B312-4116-97EB-F335C1293A2C}" destId="{7C6A8AB4-461E-4CD3-AE8A-A1C746B10949}" srcOrd="0" destOrd="0" presId="urn:microsoft.com/office/officeart/2005/8/layout/chevron2"/>
    <dgm:cxn modelId="{C9971914-EE6D-40AB-86EF-16431E2D458A}" srcId="{E98399C9-6E8B-4902-B2AF-66161EFFE507}" destId="{0B654160-24B3-42D6-97A4-13BE37693034}" srcOrd="1" destOrd="0" parTransId="{D93EC0FB-234A-4E5E-9947-A466AA823124}" sibTransId="{7A6FF525-5A3B-455B-82DC-C0425145E820}"/>
    <dgm:cxn modelId="{5EB7C993-43F2-4B47-8448-FF86E76899A4}" type="presParOf" srcId="{C8783D03-A76B-4AA4-B54E-3A7230E3AEE7}" destId="{EFF7C3CF-519E-4E84-BBB7-143F27A4AAE0}" srcOrd="0" destOrd="0" presId="urn:microsoft.com/office/officeart/2005/8/layout/chevron2"/>
    <dgm:cxn modelId="{26EE3871-F7AB-4014-9325-C08CCC6D6A8D}" type="presParOf" srcId="{EFF7C3CF-519E-4E84-BBB7-143F27A4AAE0}" destId="{0ED8823D-650F-4B41-8759-5F06A912ACB9}" srcOrd="0" destOrd="0" presId="urn:microsoft.com/office/officeart/2005/8/layout/chevron2"/>
    <dgm:cxn modelId="{ED71B8F3-CCDC-4E6C-8AA7-E9C582C24874}" type="presParOf" srcId="{EFF7C3CF-519E-4E84-BBB7-143F27A4AAE0}" destId="{7C6A8AB4-461E-4CD3-AE8A-A1C746B10949}" srcOrd="1" destOrd="0" presId="urn:microsoft.com/office/officeart/2005/8/layout/chevron2"/>
    <dgm:cxn modelId="{DD798234-030C-403C-A851-DFCC6FABED1D}" type="presParOf" srcId="{C8783D03-A76B-4AA4-B54E-3A7230E3AEE7}" destId="{CAA7EFE1-1E1A-46CE-BB15-5820A76F6990}" srcOrd="1" destOrd="0" presId="urn:microsoft.com/office/officeart/2005/8/layout/chevron2"/>
    <dgm:cxn modelId="{748F4F3D-E2CD-4030-8A4C-67A84EDF9171}" type="presParOf" srcId="{C8783D03-A76B-4AA4-B54E-3A7230E3AEE7}" destId="{09DEC8DC-5862-4E06-86AF-F33C6397E275}" srcOrd="2" destOrd="0" presId="urn:microsoft.com/office/officeart/2005/8/layout/chevron2"/>
    <dgm:cxn modelId="{E2648182-83F2-4F96-9EF7-E99CA8204536}" type="presParOf" srcId="{09DEC8DC-5862-4E06-86AF-F33C6397E275}" destId="{C82CC6B2-1CD2-484A-9EA9-925798155D7E}" srcOrd="0" destOrd="0" presId="urn:microsoft.com/office/officeart/2005/8/layout/chevron2"/>
    <dgm:cxn modelId="{81880024-DE11-4383-B2A4-612351740172}" type="presParOf" srcId="{09DEC8DC-5862-4E06-86AF-F33C6397E275}" destId="{880228B9-0F75-48D8-805B-696856E265F2}" srcOrd="1" destOrd="0" presId="urn:microsoft.com/office/officeart/2005/8/layout/chevron2"/>
    <dgm:cxn modelId="{00FE5F4A-2CC0-4258-8D66-8E2F17BD7809}" type="presParOf" srcId="{C8783D03-A76B-4AA4-B54E-3A7230E3AEE7}" destId="{6A75A9A4-DA79-4B24-9A5D-F577E479A85F}" srcOrd="3" destOrd="0" presId="urn:microsoft.com/office/officeart/2005/8/layout/chevron2"/>
    <dgm:cxn modelId="{D46EE1A0-9D88-44D0-8115-B578233D5D56}" type="presParOf" srcId="{C8783D03-A76B-4AA4-B54E-3A7230E3AEE7}" destId="{70EE57FB-17EE-41C6-BE22-A81B10A9336C}" srcOrd="4" destOrd="0" presId="urn:microsoft.com/office/officeart/2005/8/layout/chevron2"/>
    <dgm:cxn modelId="{96AFFF1E-AF1E-4529-B049-C0CFAE191920}" type="presParOf" srcId="{70EE57FB-17EE-41C6-BE22-A81B10A9336C}" destId="{7FA8C568-0A19-4EFD-967F-EBC2912CFA42}" srcOrd="0" destOrd="0" presId="urn:microsoft.com/office/officeart/2005/8/layout/chevron2"/>
    <dgm:cxn modelId="{901DB68A-CB2B-4C74-B0E3-2B9C4C265488}" type="presParOf" srcId="{70EE57FB-17EE-41C6-BE22-A81B10A9336C}" destId="{008E62E8-0E6F-4B3C-AB00-3B676E3ACB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4A243C-2991-4205-9108-6523CB1D6821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32BE54-B32D-4D2B-8823-EE1021A08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edBookCover_Page_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8063"/>
            <a:ext cx="9144000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543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324600"/>
            <a:ext cx="5105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84BBF-A925-4ADA-BD6F-F63A62F7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AFDB80-845A-4F6D-973A-82F9EC040221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DB1C-58CE-4F06-9A51-129B2DB4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554CF-B74D-4FC2-99E1-B5F5A48C2A1B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5B73-E6F7-4C41-AB57-45B933323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CTE:  Educating Tomorrow's Workforce Today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1920-0248-4C0C-BA6A-719B6D000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395122-B843-4AE5-BF48-01B4EFBDB95E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8941-50B1-4A40-9D82-9804E7493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CTE:  Educating Tomorrow's Workforce 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3143-5140-4B23-ABE1-D173047E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2" y="1535113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2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945" y="1535113"/>
            <a:ext cx="37368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945" y="2174875"/>
            <a:ext cx="37368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CTE:  Educating Tomorrow's Workforce Today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7649-C27B-441E-94AC-595D70394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2FE985-FF00-4B3F-A12E-9739061BCBC1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26E8-6AB6-4F3C-B655-81CDE435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CTE:  Educating Tomorrow's Workforce Today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5EDD-FCAF-4309-95EC-5D44EB641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638806-F99A-4F7D-9F18-147883708428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36970-0498-4CBF-96AA-296C82132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FA5AE3-16AB-44A8-B9DA-909C95DE0046}" type="datetimeFigureOut">
              <a:rPr lang="en-US"/>
              <a:pPr>
                <a:defRPr/>
              </a:pPr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A1F1-8686-4D6E-AFC7-6D278184B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38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192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2460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>
                <a:latin typeface="+mn-lt"/>
              </a:defRPr>
            </a:lvl1pPr>
          </a:lstStyle>
          <a:p>
            <a:pPr>
              <a:defRPr/>
            </a:pPr>
            <a:r>
              <a:t>CTE:  Educating Tomorrow's Workforce 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3D8047-CF02-484B-83F2-6F1AE32A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0" descr="RedBookVetBa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27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MSDE Color logo 10-15-02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6002338"/>
            <a:ext cx="274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7" r:id="rId2"/>
    <p:sldLayoutId id="2147483712" r:id="rId3"/>
    <p:sldLayoutId id="2147483708" r:id="rId4"/>
    <p:sldLayoutId id="2147483709" r:id="rId5"/>
    <p:sldLayoutId id="2147483713" r:id="rId6"/>
    <p:sldLayoutId id="2147483710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Community College </a:t>
            </a:r>
            <a:br>
              <a:rPr lang="en-US" dirty="0" smtClean="0"/>
            </a:br>
            <a:r>
              <a:rPr lang="en-US" dirty="0" smtClean="0"/>
              <a:t>Technical Skill Assessments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Frederick Community  College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February 19,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Why?</a:t>
            </a:r>
          </a:p>
        </p:txBody>
      </p:sp>
      <p:pic>
        <p:nvPicPr>
          <p:cNvPr id="10243" name="Content Placeholder 6" descr="Perkins2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601" b="5717"/>
          <a:stretch>
            <a:fillRect/>
          </a:stretch>
        </p:blipFill>
        <p:spPr>
          <a:xfrm>
            <a:off x="1524000" y="1295400"/>
            <a:ext cx="2119313" cy="28956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39909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22-star_logo_for_we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352800"/>
            <a:ext cx="2128838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514600"/>
            <a:ext cx="1941513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hec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4724400"/>
            <a:ext cx="23622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CTE Data Collection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4"/>
                </a:solidFill>
              </a:rPr>
              <a:t>Perkins Plan TSA Tables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3429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students receiving a certification.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students attempting certification.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276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CTE Data Collection</a:t>
            </a:r>
          </a:p>
          <a:p>
            <a:r>
              <a:rPr lang="en-US" dirty="0" smtClean="0"/>
              <a:t>Due August</a:t>
            </a:r>
          </a:p>
          <a:p>
            <a:r>
              <a:rPr lang="en-US" dirty="0" smtClean="0"/>
              <a:t>Reported by individual student</a:t>
            </a:r>
          </a:p>
          <a:p>
            <a:r>
              <a:rPr lang="en-US" dirty="0" smtClean="0"/>
              <a:t>Data format</a:t>
            </a:r>
          </a:p>
          <a:p>
            <a:r>
              <a:rPr lang="en-US" dirty="0" smtClean="0"/>
              <a:t>Used for accountability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Perkins Plan</a:t>
            </a:r>
          </a:p>
          <a:p>
            <a:r>
              <a:rPr lang="en-US" dirty="0" smtClean="0"/>
              <a:t>Due May</a:t>
            </a:r>
          </a:p>
          <a:p>
            <a:r>
              <a:rPr lang="en-US" dirty="0" smtClean="0"/>
              <a:t>Reported by program/ certification aggregate</a:t>
            </a:r>
          </a:p>
          <a:p>
            <a:r>
              <a:rPr lang="en-US" dirty="0" smtClean="0"/>
              <a:t>Document format</a:t>
            </a:r>
          </a:p>
          <a:p>
            <a:r>
              <a:rPr lang="en-US" dirty="0" smtClean="0"/>
              <a:t>Used for grant documentation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TSA Data Elements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u="sng" smtClean="0"/>
              <a:t>Technical Assessment Available</a:t>
            </a:r>
            <a:r>
              <a:rPr lang="en-US" sz="2000" smtClean="0"/>
              <a:t>:	A yes/no designation to indicate if a technical assessment (industry certification) is available to the student, prior to graduation.  This is designated by program area (CIP), or as indicated by the student/instructor.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z="2000" b="1" u="sng" smtClean="0"/>
              <a:t>Technical Assessment Attempted</a:t>
            </a:r>
            <a:r>
              <a:rPr lang="en-US" sz="2000" b="1" smtClean="0"/>
              <a:t>:</a:t>
            </a:r>
            <a:r>
              <a:rPr lang="en-US" sz="2000" smtClean="0"/>
              <a:t>	A yes/no designation to indicate if a student has attempted the technical assessment.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z="2000" b="1" u="sng" smtClean="0"/>
              <a:t>Technical Skill Attainment</a:t>
            </a:r>
            <a:r>
              <a:rPr lang="en-US" sz="2000" smtClean="0"/>
              <a:t>:	 A yes/no designation to indicate if an individual student has passed an assessment/certification requirement aligned to industry standards.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each of the past three years</a:t>
            </a:r>
          </a:p>
          <a:p>
            <a:pPr lvl="1"/>
            <a:r>
              <a:rPr lang="en-US" dirty="0" smtClean="0"/>
              <a:t>More colleges are reporting  </a:t>
            </a:r>
            <a:r>
              <a:rPr lang="en-US" sz="2000" dirty="0" smtClean="0"/>
              <a:t>(2012- 100%)</a:t>
            </a:r>
            <a:endParaRPr lang="en-US" dirty="0" smtClean="0"/>
          </a:p>
          <a:p>
            <a:pPr lvl="1"/>
            <a:r>
              <a:rPr lang="en-US" dirty="0" smtClean="0"/>
              <a:t>Certification pass-rate increased</a:t>
            </a:r>
          </a:p>
          <a:p>
            <a:pPr lvl="1"/>
            <a:r>
              <a:rPr lang="en-US" dirty="0" smtClean="0"/>
              <a:t>More students attempted</a:t>
            </a:r>
          </a:p>
          <a:p>
            <a:pPr lvl="1"/>
            <a:r>
              <a:rPr lang="en-US" dirty="0" smtClean="0"/>
              <a:t>A greater percentage of students attempted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057400"/>
            <a:ext cx="3581400" cy="2667000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In 2012, only 11% of exiting students attempted a certification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447800"/>
          <a:ext cx="32480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TSA Success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CTE1</Template>
  <TotalTime>178</TotalTime>
  <Words>212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CTE1</vt:lpstr>
      <vt:lpstr>Community College  Technical Skill Assessments</vt:lpstr>
      <vt:lpstr>Why?</vt:lpstr>
      <vt:lpstr>Where?</vt:lpstr>
      <vt:lpstr>Collection Differences</vt:lpstr>
      <vt:lpstr>TSA Data Elements</vt:lpstr>
      <vt:lpstr>Making Progress</vt:lpstr>
      <vt:lpstr>Room for Growth</vt:lpstr>
      <vt:lpstr>TSA Success </vt:lpstr>
    </vt:vector>
  </TitlesOfParts>
  <Company>msde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College Outcome Data</dc:title>
  <dc:creator>Matt Koerner</dc:creator>
  <cp:lastModifiedBy>Nancy Hauswald</cp:lastModifiedBy>
  <cp:revision>21</cp:revision>
  <dcterms:created xsi:type="dcterms:W3CDTF">2012-03-09T16:19:52Z</dcterms:created>
  <dcterms:modified xsi:type="dcterms:W3CDTF">2013-04-02T12:52:10Z</dcterms:modified>
</cp:coreProperties>
</file>