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2"/>
  </p:notesMasterIdLst>
  <p:handoutMasterIdLst>
    <p:handoutMasterId r:id="rId13"/>
  </p:handoutMasterIdLst>
  <p:sldIdLst>
    <p:sldId id="256" r:id="rId2"/>
    <p:sldId id="257" r:id="rId3"/>
    <p:sldId id="260" r:id="rId4"/>
    <p:sldId id="261" r:id="rId5"/>
    <p:sldId id="262" r:id="rId6"/>
    <p:sldId id="263" r:id="rId7"/>
    <p:sldId id="264" r:id="rId8"/>
    <p:sldId id="265" r:id="rId9"/>
    <p:sldId id="266" r:id="rId10"/>
    <p:sldId id="267" r:id="rId1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1" autoAdjust="0"/>
  </p:normalViewPr>
  <p:slideViewPr>
    <p:cSldViewPr showGuides="1">
      <p:cViewPr>
        <p:scale>
          <a:sx n="94" d="100"/>
          <a:sy n="94" d="100"/>
        </p:scale>
        <p:origin x="-1284" y="174"/>
      </p:cViewPr>
      <p:guideLst>
        <p:guide orient="horz" pos="2160"/>
        <p:guide pos="2880"/>
      </p:guideLst>
    </p:cSldViewPr>
  </p:slideViewPr>
  <p:notesTextViewPr>
    <p:cViewPr>
      <p:scale>
        <a:sx n="100" d="100"/>
        <a:sy n="100" d="100"/>
      </p:scale>
      <p:origin x="0" y="0"/>
    </p:cViewPr>
  </p:notesText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lvl1pPr defTabSz="933261" eaLnBrk="1" hangingPunct="1">
              <a:defRPr sz="1200">
                <a:latin typeface="Arial" charset="0"/>
                <a:cs typeface="+mn-cs"/>
              </a:defRPr>
            </a:lvl1pPr>
          </a:lstStyle>
          <a:p>
            <a:pPr>
              <a:defRPr/>
            </a:pPr>
            <a:endParaRPr lang="en-US" dirty="0"/>
          </a:p>
        </p:txBody>
      </p:sp>
      <p:sp>
        <p:nvSpPr>
          <p:cNvPr id="58371" name="Rectangle 3"/>
          <p:cNvSpPr>
            <a:spLocks noGrp="1" noChangeArrowheads="1"/>
          </p:cNvSpPr>
          <p:nvPr>
            <p:ph type="dt" sz="quarter" idx="1"/>
          </p:nvPr>
        </p:nvSpPr>
        <p:spPr bwMode="auto">
          <a:xfrm>
            <a:off x="3978275"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lvl1pPr algn="r" defTabSz="933261" eaLnBrk="1" hangingPunct="1">
              <a:defRPr sz="1200">
                <a:latin typeface="Arial" charset="0"/>
                <a:cs typeface="+mn-cs"/>
              </a:defRPr>
            </a:lvl1pPr>
          </a:lstStyle>
          <a:p>
            <a:pPr>
              <a:defRPr/>
            </a:pPr>
            <a:endParaRPr lang="en-US" dirty="0"/>
          </a:p>
        </p:txBody>
      </p:sp>
      <p:sp>
        <p:nvSpPr>
          <p:cNvPr id="58372" name="Rectangle 4"/>
          <p:cNvSpPr>
            <a:spLocks noGrp="1" noChangeArrowheads="1"/>
          </p:cNvSpPr>
          <p:nvPr>
            <p:ph type="ftr" sz="quarter" idx="2"/>
          </p:nvPr>
        </p:nvSpPr>
        <p:spPr bwMode="auto">
          <a:xfrm>
            <a:off x="0"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b" anchorCtr="0" compatLnSpc="1">
            <a:prstTxWarp prst="textNoShape">
              <a:avLst/>
            </a:prstTxWarp>
          </a:bodyPr>
          <a:lstStyle>
            <a:lvl1pPr defTabSz="933261" eaLnBrk="1" hangingPunct="1">
              <a:defRPr sz="1200">
                <a:latin typeface="Arial" charset="0"/>
                <a:cs typeface="+mn-cs"/>
              </a:defRPr>
            </a:lvl1pPr>
          </a:lstStyle>
          <a:p>
            <a:pPr>
              <a:defRPr/>
            </a:pPr>
            <a:endParaRPr lang="en-US" dirty="0"/>
          </a:p>
        </p:txBody>
      </p:sp>
      <p:sp>
        <p:nvSpPr>
          <p:cNvPr id="58373" name="Rectangle 5"/>
          <p:cNvSpPr>
            <a:spLocks noGrp="1" noChangeArrowheads="1"/>
          </p:cNvSpPr>
          <p:nvPr>
            <p:ph type="sldNum" sz="quarter" idx="3"/>
          </p:nvPr>
        </p:nvSpPr>
        <p:spPr bwMode="auto">
          <a:xfrm>
            <a:off x="3978275"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b" anchorCtr="0" compatLnSpc="1">
            <a:prstTxWarp prst="textNoShape">
              <a:avLst/>
            </a:prstTxWarp>
          </a:bodyPr>
          <a:lstStyle>
            <a:lvl1pPr algn="r" defTabSz="933261" eaLnBrk="1" hangingPunct="1">
              <a:defRPr sz="1200">
                <a:latin typeface="Arial" charset="0"/>
                <a:cs typeface="+mn-cs"/>
              </a:defRPr>
            </a:lvl1pPr>
          </a:lstStyle>
          <a:p>
            <a:pPr>
              <a:defRPr/>
            </a:pPr>
            <a:fld id="{C93A2DB8-E9AD-4027-BC78-4E5DB4C36A2F}" type="slidenum">
              <a:rPr lang="en-US"/>
              <a:pPr>
                <a:defRPr/>
              </a:pPr>
              <a:t>‹#›</a:t>
            </a:fld>
            <a:endParaRPr lang="en-US" dirty="0"/>
          </a:p>
        </p:txBody>
      </p:sp>
    </p:spTree>
    <p:extLst>
      <p:ext uri="{BB962C8B-B14F-4D97-AF65-F5344CB8AC3E}">
        <p14:creationId xmlns:p14="http://schemas.microsoft.com/office/powerpoint/2010/main" val="1708004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eaLnBrk="0" hangingPunct="0">
              <a:defRPr sz="1200">
                <a:cs typeface="+mn-cs"/>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eaLnBrk="0" hangingPunct="0">
              <a:defRPr sz="1200" smtClean="0">
                <a:cs typeface="+mn-cs"/>
              </a:defRPr>
            </a:lvl1pPr>
          </a:lstStyle>
          <a:p>
            <a:pPr>
              <a:defRPr/>
            </a:pPr>
            <a:fld id="{7AD7E92E-385D-4396-B889-BAA8248356B5}" type="datetimeFigureOut">
              <a:rPr lang="en-US"/>
              <a:pPr>
                <a:defRPr/>
              </a:pPr>
              <a:t>5/16/2016</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eaLnBrk="0" hangingPunct="0">
              <a:defRPr sz="1200">
                <a:cs typeface="+mn-cs"/>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eaLnBrk="0" hangingPunct="0">
              <a:defRPr sz="1200" smtClean="0">
                <a:cs typeface="+mn-cs"/>
              </a:defRPr>
            </a:lvl1pPr>
          </a:lstStyle>
          <a:p>
            <a:pPr>
              <a:defRPr/>
            </a:pPr>
            <a:fld id="{820E0B7A-06C5-43D6-AEB3-72518BE3C50D}" type="slidenum">
              <a:rPr lang="en-US"/>
              <a:pPr>
                <a:defRPr/>
              </a:pPr>
              <a:t>‹#›</a:t>
            </a:fld>
            <a:endParaRPr lang="en-US" dirty="0"/>
          </a:p>
        </p:txBody>
      </p:sp>
    </p:spTree>
    <p:extLst>
      <p:ext uri="{BB962C8B-B14F-4D97-AF65-F5344CB8AC3E}">
        <p14:creationId xmlns:p14="http://schemas.microsoft.com/office/powerpoint/2010/main" val="8995590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8D6B310-6C25-494C-9B4E-380C175E8B47}" type="slidenum">
              <a:rPr lang="en-US"/>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403225" y="990600"/>
            <a:ext cx="76200" cy="5105400"/>
          </a:xfrm>
          <a:prstGeom prst="rect">
            <a:avLst/>
          </a:prstGeom>
          <a:solidFill>
            <a:schemeClr val="bg2"/>
          </a:solidFill>
          <a:ln w="12700">
            <a:noFill/>
            <a:miter lim="800000"/>
            <a:headEnd/>
            <a:tailEnd/>
          </a:ln>
          <a:effectLst/>
        </p:spPr>
        <p:txBody>
          <a:bodyPr wrap="none" anchor="ctr"/>
          <a:lstStyle/>
          <a:p>
            <a:pPr algn="ctr"/>
            <a:endParaRPr lang="en-US" sz="2400" dirty="0"/>
          </a:p>
        </p:txBody>
      </p:sp>
      <p:grpSp>
        <p:nvGrpSpPr>
          <p:cNvPr id="5" name="Group 8"/>
          <p:cNvGrpSpPr>
            <a:grpSpLocks/>
          </p:cNvGrpSpPr>
          <p:nvPr/>
        </p:nvGrpSpPr>
        <p:grpSpPr bwMode="auto">
          <a:xfrm>
            <a:off x="388938"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a:endParaRPr lang="en-US" sz="2400" dirty="0"/>
            </a:p>
          </p:txBody>
        </p:sp>
        <p:sp>
          <p:nvSpPr>
            <p:cNvPr id="7" name="Rectangle 10"/>
            <p:cNvSpPr>
              <a:spLocks noChangeArrowheads="1"/>
            </p:cNvSpPr>
            <p:nvPr/>
          </p:nvSpPr>
          <p:spPr bwMode="auto">
            <a:xfrm flipV="1">
              <a:off x="240" y="192"/>
              <a:ext cx="5004" cy="288"/>
            </a:xfrm>
            <a:prstGeom prst="rect">
              <a:avLst/>
            </a:prstGeom>
            <a:solidFill>
              <a:srgbClr val="FFCC00"/>
            </a:solidFill>
            <a:ln w="12700">
              <a:solidFill>
                <a:schemeClr val="tx1"/>
              </a:solidFill>
              <a:miter lim="800000"/>
              <a:headEnd/>
              <a:tailEnd/>
            </a:ln>
            <a:effectLst/>
          </p:spPr>
          <p:txBody>
            <a:bodyPr wrap="none" anchor="ctr"/>
            <a:lstStyle/>
            <a:p>
              <a:pPr algn="ctr"/>
              <a:endParaRPr lang="en-US" sz="2400" dirty="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a:endParaRPr lang="en-US" sz="2400" dirty="0"/>
            </a:p>
          </p:txBody>
        </p:sp>
        <p:sp>
          <p:nvSpPr>
            <p:cNvPr id="9" name="Rectangle 12"/>
            <p:cNvSpPr>
              <a:spLocks noChangeArrowheads="1"/>
            </p:cNvSpPr>
            <p:nvPr/>
          </p:nvSpPr>
          <p:spPr bwMode="auto">
            <a:xfrm flipV="1">
              <a:off x="5242" y="480"/>
              <a:ext cx="282" cy="144"/>
            </a:xfrm>
            <a:prstGeom prst="rect">
              <a:avLst/>
            </a:prstGeom>
            <a:solidFill>
              <a:srgbClr val="FFCC00"/>
            </a:solidFill>
            <a:ln w="12700">
              <a:solidFill>
                <a:schemeClr val="tx1"/>
              </a:solidFill>
              <a:miter lim="800000"/>
              <a:headEnd/>
              <a:tailEnd/>
            </a:ln>
            <a:effectLst/>
          </p:spPr>
          <p:txBody>
            <a:bodyPr wrap="none" anchor="ctr"/>
            <a:lstStyle/>
            <a:p>
              <a:pPr algn="ctr"/>
              <a:endParaRPr lang="en-US" sz="2400" dirty="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endParaRPr lang="en-US" dirty="0"/>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a:endParaRPr lang="en-US" sz="2400" dirty="0"/>
            </a:p>
          </p:txBody>
        </p:sp>
      </p:grpSp>
      <p:pic>
        <p:nvPicPr>
          <p:cNvPr id="12" name="Picture 21"/>
          <p:cNvPicPr>
            <a:picLocks noChangeAspect="1"/>
          </p:cNvPicPr>
          <p:nvPr/>
        </p:nvPicPr>
        <p:blipFill>
          <a:blip r:embed="rId2" cstate="print"/>
          <a:srcRect/>
          <a:stretch>
            <a:fillRect/>
          </a:stretch>
        </p:blipFill>
        <p:spPr bwMode="auto">
          <a:xfrm>
            <a:off x="6634163" y="304800"/>
            <a:ext cx="2146300" cy="1009650"/>
          </a:xfrm>
          <a:prstGeom prst="rect">
            <a:avLst/>
          </a:prstGeom>
          <a:noFill/>
          <a:ln w="9525">
            <a:noFill/>
            <a:miter lim="800000"/>
            <a:headEnd/>
            <a:tailEnd/>
          </a:ln>
        </p:spPr>
      </p:pic>
      <p:sp>
        <p:nvSpPr>
          <p:cNvPr id="55299" name="Rectangle 3"/>
          <p:cNvSpPr>
            <a:spLocks noGrp="1" noChangeArrowheads="1"/>
          </p:cNvSpPr>
          <p:nvPr>
            <p:ph type="ctrTitle"/>
          </p:nvPr>
        </p:nvSpPr>
        <p:spPr>
          <a:xfrm>
            <a:off x="762000" y="1371600"/>
            <a:ext cx="7696200" cy="2057400"/>
          </a:xfrm>
        </p:spPr>
        <p:txBody>
          <a:bodyPr/>
          <a:lstStyle>
            <a:lvl1pPr>
              <a:defRPr sz="5400" b="1"/>
            </a:lvl1pPr>
          </a:lstStyle>
          <a:p>
            <a:pPr lvl="0"/>
            <a:r>
              <a:rPr lang="en-US" noProof="0" smtClean="0"/>
              <a:t>Click to edit Master title style</a:t>
            </a:r>
          </a:p>
        </p:txBody>
      </p:sp>
      <p:sp>
        <p:nvSpPr>
          <p:cNvPr id="55300"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vl1pPr>
          </a:lstStyle>
          <a:p>
            <a:pPr lvl="0"/>
            <a:r>
              <a:rPr lang="en-US" noProof="0" smtClean="0"/>
              <a:t>Click to edit Master subtitle style</a:t>
            </a:r>
          </a:p>
        </p:txBody>
      </p:sp>
      <p:sp>
        <p:nvSpPr>
          <p:cNvPr id="13" name="Rectangle 5"/>
          <p:cNvSpPr>
            <a:spLocks noGrp="1" noChangeArrowheads="1"/>
          </p:cNvSpPr>
          <p:nvPr>
            <p:ph type="dt" sz="half" idx="10"/>
          </p:nvPr>
        </p:nvSpPr>
        <p:spPr>
          <a:xfrm>
            <a:off x="457200" y="6248400"/>
            <a:ext cx="2133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dirty="0"/>
          </a:p>
        </p:txBody>
      </p:sp>
      <p:sp>
        <p:nvSpPr>
          <p:cNvPr id="14" name="Rectangle 6"/>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dirty="0"/>
          </a:p>
        </p:txBody>
      </p:sp>
      <p:sp>
        <p:nvSpPr>
          <p:cNvPr id="15" name="Rectangle 7"/>
          <p:cNvSpPr>
            <a:spLocks noGrp="1" noChangeArrowheads="1"/>
          </p:cNvSpPr>
          <p:nvPr>
            <p:ph type="sldNum" sz="quarter" idx="12"/>
          </p:nvPr>
        </p:nvSpPr>
        <p:spPr>
          <a:xfrm>
            <a:off x="6553200" y="6248400"/>
            <a:ext cx="2133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b="1"/>
            </a:lvl1pPr>
          </a:lstStyle>
          <a:p>
            <a:pPr>
              <a:defRPr/>
            </a:pPr>
            <a:fld id="{B2911B3D-97EF-4D72-A21C-BC06F158363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4A908A9-22CD-4F50-AA33-D31F2603608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7F27702-A754-4F94-B349-7573D3C738D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5B39A25-DD06-4D7D-938D-655D9A97402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B8CB055-3A55-4223-B020-0C001FCFC8D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C76798E-E607-4C35-9904-D6800B8F771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BCD00F3-8170-4709-AE77-1825A24D6DA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0CE72CE-99E9-4141-8C6E-11A2A09DC70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8BAA505-2576-4BB0-A456-7DC99740209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C1D52E5-678D-43EA-BF75-9952167E172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D9FA067-308B-4AB7-86B6-C3F789B6DC4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6" name="Rectangle 4"/>
          <p:cNvSpPr>
            <a:spLocks noGrp="1" noChangeArrowheads="1"/>
          </p:cNvSpPr>
          <p:nvPr>
            <p:ph type="dt" sz="half" idx="2"/>
          </p:nvPr>
        </p:nvSpPr>
        <p:spPr bwMode="auto">
          <a:xfrm>
            <a:off x="4572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mn-lt"/>
                <a:cs typeface="+mn-cs"/>
              </a:defRPr>
            </a:lvl1pPr>
          </a:lstStyle>
          <a:p>
            <a:pPr>
              <a:defRPr/>
            </a:pPr>
            <a:endParaRPr lang="en-US" dirty="0"/>
          </a:p>
        </p:txBody>
      </p:sp>
      <p:sp>
        <p:nvSpPr>
          <p:cNvPr id="54277"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mn-lt"/>
                <a:cs typeface="+mn-cs"/>
              </a:defRPr>
            </a:lvl1pPr>
          </a:lstStyle>
          <a:p>
            <a:pPr>
              <a:defRPr/>
            </a:pPr>
            <a:endParaRPr lang="en-US" dirty="0"/>
          </a:p>
        </p:txBody>
      </p:sp>
      <p:sp>
        <p:nvSpPr>
          <p:cNvPr id="54278"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mn-lt"/>
                <a:cs typeface="+mn-cs"/>
              </a:defRPr>
            </a:lvl1pPr>
          </a:lstStyle>
          <a:p>
            <a:pPr>
              <a:defRPr/>
            </a:pPr>
            <a:fld id="{9EB7DF90-00D1-4A28-8378-1F46D3E461D2}" type="slidenum">
              <a:rPr lang="en-US"/>
              <a:pPr>
                <a:defRPr/>
              </a:pPr>
              <a:t>‹#›</a:t>
            </a:fld>
            <a:endParaRPr lang="en-US" dirty="0"/>
          </a:p>
        </p:txBody>
      </p:sp>
      <p:grpSp>
        <p:nvGrpSpPr>
          <p:cNvPr id="1031" name="Group 7"/>
          <p:cNvGrpSpPr>
            <a:grpSpLocks/>
          </p:cNvGrpSpPr>
          <p:nvPr/>
        </p:nvGrpSpPr>
        <p:grpSpPr bwMode="auto">
          <a:xfrm>
            <a:off x="279400" y="152400"/>
            <a:ext cx="8686800" cy="1600200"/>
            <a:chOff x="176" y="96"/>
            <a:chExt cx="5472" cy="1008"/>
          </a:xfrm>
        </p:grpSpPr>
        <p:sp>
          <p:nvSpPr>
            <p:cNvPr id="1033"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endParaRPr lang="en-US" dirty="0"/>
            </a:p>
          </p:txBody>
        </p:sp>
        <p:sp>
          <p:nvSpPr>
            <p:cNvPr id="1034"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a:endParaRPr lang="en-US" sz="2400" dirty="0"/>
            </a:p>
          </p:txBody>
        </p:sp>
        <p:sp>
          <p:nvSpPr>
            <p:cNvPr id="1035" name="Rectangle 10"/>
            <p:cNvSpPr>
              <a:spLocks noChangeArrowheads="1"/>
            </p:cNvSpPr>
            <p:nvPr/>
          </p:nvSpPr>
          <p:spPr bwMode="auto">
            <a:xfrm>
              <a:off x="176" y="96"/>
              <a:ext cx="5326" cy="144"/>
            </a:xfrm>
            <a:prstGeom prst="rect">
              <a:avLst/>
            </a:prstGeom>
            <a:solidFill>
              <a:srgbClr val="FFCC00"/>
            </a:solidFill>
            <a:ln w="12700">
              <a:solidFill>
                <a:schemeClr val="tx1"/>
              </a:solidFill>
              <a:miter lim="800000"/>
              <a:headEnd/>
              <a:tailEnd/>
            </a:ln>
            <a:effectLst/>
          </p:spPr>
          <p:txBody>
            <a:bodyPr wrap="none" anchor="ctr"/>
            <a:lstStyle/>
            <a:p>
              <a:pPr algn="ctr"/>
              <a:endParaRPr lang="en-US" sz="2400" dirty="0"/>
            </a:p>
          </p:txBody>
        </p:sp>
        <p:sp>
          <p:nvSpPr>
            <p:cNvPr id="1036"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a:endParaRPr lang="en-US" sz="2400" dirty="0"/>
            </a:p>
          </p:txBody>
        </p:sp>
        <p:sp>
          <p:nvSpPr>
            <p:cNvPr id="1037" name="Rectangle 12"/>
            <p:cNvSpPr>
              <a:spLocks noChangeArrowheads="1"/>
            </p:cNvSpPr>
            <p:nvPr/>
          </p:nvSpPr>
          <p:spPr bwMode="auto">
            <a:xfrm>
              <a:off x="5504" y="241"/>
              <a:ext cx="144" cy="86"/>
            </a:xfrm>
            <a:prstGeom prst="rect">
              <a:avLst/>
            </a:prstGeom>
            <a:solidFill>
              <a:srgbClr val="FFCC00"/>
            </a:solidFill>
            <a:ln w="12700">
              <a:solidFill>
                <a:schemeClr val="tx1"/>
              </a:solidFill>
              <a:miter lim="800000"/>
              <a:headEnd/>
              <a:tailEnd/>
            </a:ln>
            <a:effectLst/>
          </p:spPr>
          <p:txBody>
            <a:bodyPr wrap="none" anchor="ctr"/>
            <a:lstStyle/>
            <a:p>
              <a:pPr algn="ctr"/>
              <a:endParaRPr lang="en-US" sz="2400" dirty="0"/>
            </a:p>
          </p:txBody>
        </p:sp>
      </p:grpSp>
      <p:pic>
        <p:nvPicPr>
          <p:cNvPr id="1032" name="Picture 1"/>
          <p:cNvPicPr>
            <a:picLocks noChangeAspect="1"/>
          </p:cNvPicPr>
          <p:nvPr/>
        </p:nvPicPr>
        <p:blipFill>
          <a:blip r:embed="rId13" cstate="print"/>
          <a:srcRect/>
          <a:stretch>
            <a:fillRect/>
          </a:stretch>
        </p:blipFill>
        <p:spPr bwMode="auto">
          <a:xfrm>
            <a:off x="6870700" y="5867400"/>
            <a:ext cx="1816100" cy="8540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469900" indent="-469900" algn="l" rtl="0" eaLnBrk="1" fontAlgn="base" hangingPunct="1">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1" fontAlgn="base" hangingPunct="1">
        <a:spcBef>
          <a:spcPct val="20000"/>
        </a:spcBef>
        <a:spcAft>
          <a:spcPct val="0"/>
        </a:spcAft>
        <a:buClr>
          <a:srgbClr val="FFCC00"/>
        </a:buClr>
        <a:buSzPct val="75000"/>
        <a:buFont typeface="Wingdings" pitchFamily="2" charset="2"/>
        <a:buChar char="n"/>
        <a:defRPr sz="2800">
          <a:solidFill>
            <a:schemeClr val="tx1"/>
          </a:solidFill>
          <a:latin typeface="+mn-lt"/>
        </a:defRPr>
      </a:lvl2pPr>
      <a:lvl3pPr marL="1377950" indent="-468313" algn="l" rtl="0" eaLnBrk="1" fontAlgn="base" hangingPunct="1">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1" fontAlgn="base" hangingPunct="1">
        <a:spcBef>
          <a:spcPct val="20000"/>
        </a:spcBef>
        <a:spcAft>
          <a:spcPct val="0"/>
        </a:spcAft>
        <a:buClr>
          <a:srgbClr val="FFCC00"/>
        </a:buClr>
        <a:buSzPct val="75000"/>
        <a:buFont typeface="Wingdings" pitchFamily="2" charset="2"/>
        <a:buChar char="n"/>
        <a:defRPr sz="2000">
          <a:solidFill>
            <a:schemeClr val="tx1"/>
          </a:solidFill>
          <a:latin typeface="+mn-lt"/>
        </a:defRPr>
      </a:lvl4pPr>
      <a:lvl5pPr marL="2297113" indent="-468313" algn="l" rtl="0" eaLnBrk="1" fontAlgn="base" hangingPunct="1">
        <a:spcBef>
          <a:spcPct val="20000"/>
        </a:spcBef>
        <a:spcAft>
          <a:spcPct val="0"/>
        </a:spcAft>
        <a:buClr>
          <a:srgbClr val="FFCC00"/>
        </a:buClr>
        <a:buSzPct val="50000"/>
        <a:buFont typeface="Wingdings" pitchFamily="2" charset="2"/>
        <a:buChar char="o"/>
        <a:defRPr sz="2000">
          <a:solidFill>
            <a:schemeClr val="tx1"/>
          </a:solidFill>
          <a:latin typeface="+mn-lt"/>
        </a:defRPr>
      </a:lvl5pPr>
      <a:lvl6pPr marL="27543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sz="4800" dirty="0" smtClean="0"/>
              <a:t>Maryland State </a:t>
            </a:r>
            <a:br>
              <a:rPr lang="en-US" sz="4800" dirty="0" smtClean="0"/>
            </a:br>
            <a:r>
              <a:rPr lang="en-US" sz="4800" dirty="0" smtClean="0"/>
              <a:t>Department of Education</a:t>
            </a:r>
          </a:p>
        </p:txBody>
      </p:sp>
      <p:sp>
        <p:nvSpPr>
          <p:cNvPr id="4" name="Title 1"/>
          <p:cNvSpPr txBox="1">
            <a:spLocks/>
          </p:cNvSpPr>
          <p:nvPr/>
        </p:nvSpPr>
        <p:spPr bwMode="auto">
          <a:xfrm>
            <a:off x="914400" y="4724400"/>
            <a:ext cx="7848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5400" b="1">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a:lstStyle>
          <a:p>
            <a:r>
              <a:rPr lang="en-US" sz="1600" dirty="0" smtClean="0"/>
              <a:t>Brief </a:t>
            </a:r>
            <a:r>
              <a:rPr lang="en-US" sz="1600" dirty="0"/>
              <a:t>Update on Select Fiscal Matters Related to Grant Issuance and Management</a:t>
            </a:r>
          </a:p>
          <a:p>
            <a:endParaRPr lang="en-US" sz="1400" dirty="0"/>
          </a:p>
        </p:txBody>
      </p:sp>
      <p:sp>
        <p:nvSpPr>
          <p:cNvPr id="3" name="Rectangle 2"/>
          <p:cNvSpPr/>
          <p:nvPr/>
        </p:nvSpPr>
        <p:spPr>
          <a:xfrm>
            <a:off x="838200" y="3661172"/>
            <a:ext cx="5349350" cy="646331"/>
          </a:xfrm>
          <a:prstGeom prst="rect">
            <a:avLst/>
          </a:prstGeom>
        </p:spPr>
        <p:txBody>
          <a:bodyPr wrap="none">
            <a:spAutoFit/>
          </a:bodyPr>
          <a:lstStyle/>
          <a:p>
            <a:r>
              <a:rPr lang="en-US" sz="3600" dirty="0"/>
              <a:t>Title I Spring Meeting 2016</a:t>
            </a:r>
          </a:p>
        </p:txBody>
      </p:sp>
      <p:sp>
        <p:nvSpPr>
          <p:cNvPr id="5" name="TextBox 4"/>
          <p:cNvSpPr txBox="1"/>
          <p:nvPr/>
        </p:nvSpPr>
        <p:spPr>
          <a:xfrm>
            <a:off x="4053840" y="4953000"/>
            <a:ext cx="4724400" cy="1384995"/>
          </a:xfrm>
          <a:prstGeom prst="rect">
            <a:avLst/>
          </a:prstGeom>
          <a:noFill/>
        </p:spPr>
        <p:txBody>
          <a:bodyPr wrap="square" rtlCol="0">
            <a:spAutoFit/>
          </a:bodyPr>
          <a:lstStyle/>
          <a:p>
            <a:pPr algn="r"/>
            <a:endParaRPr lang="en-US" dirty="0"/>
          </a:p>
          <a:p>
            <a:pPr algn="r"/>
            <a:r>
              <a:rPr lang="en-US" sz="1600" dirty="0"/>
              <a:t>Kim Stewart,</a:t>
            </a:r>
          </a:p>
          <a:p>
            <a:pPr algn="r"/>
            <a:r>
              <a:rPr lang="en-US" sz="1600" dirty="0"/>
              <a:t>Financial Reporting &amp; Coordination Branch (FRCB)</a:t>
            </a:r>
          </a:p>
          <a:p>
            <a:pPr algn="r"/>
            <a:r>
              <a:rPr lang="en-US" sz="1600" dirty="0"/>
              <a:t>Division of Business Services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8382000" cy="1143000"/>
          </a:xfrm>
        </p:spPr>
        <p:txBody>
          <a:bodyPr/>
          <a:lstStyle/>
          <a:p>
            <a:r>
              <a:rPr lang="en-US" sz="3600" dirty="0"/>
              <a:t>Distribution of Informational Materials</a:t>
            </a:r>
            <a:endParaRPr lang="en-US" sz="3600" dirty="0" smtClean="0"/>
          </a:p>
        </p:txBody>
      </p:sp>
      <p:sp>
        <p:nvSpPr>
          <p:cNvPr id="4" name="TextBox 3"/>
          <p:cNvSpPr txBox="1"/>
          <p:nvPr/>
        </p:nvSpPr>
        <p:spPr>
          <a:xfrm>
            <a:off x="457200" y="1828800"/>
            <a:ext cx="8305800" cy="4955203"/>
          </a:xfrm>
          <a:prstGeom prst="rect">
            <a:avLst/>
          </a:prstGeom>
          <a:noFill/>
          <a:ln>
            <a:solidFill>
              <a:schemeClr val="accent6">
                <a:lumMod val="75000"/>
              </a:schemeClr>
            </a:solidFill>
          </a:ln>
        </p:spPr>
        <p:txBody>
          <a:bodyPr wrap="square" rtlCol="0">
            <a:spAutoFit/>
          </a:bodyPr>
          <a:lstStyle/>
          <a:p>
            <a:pPr marL="457200" indent="-457200">
              <a:lnSpc>
                <a:spcPct val="150000"/>
              </a:lnSpc>
              <a:buFont typeface="Wingdings" pitchFamily="2" charset="2"/>
              <a:buChar char="q"/>
            </a:pPr>
            <a:r>
              <a:rPr lang="en-US" sz="2800" dirty="0"/>
              <a:t>Reference and Training Materials </a:t>
            </a:r>
            <a:r>
              <a:rPr lang="en-US" sz="2000" dirty="0"/>
              <a:t>(MSDE Title I Website):</a:t>
            </a:r>
          </a:p>
          <a:p>
            <a:pPr marL="800100" lvl="1" indent="-342900">
              <a:buFont typeface="Wingdings" pitchFamily="2" charset="2"/>
              <a:buChar char="q"/>
            </a:pPr>
            <a:r>
              <a:rPr lang="en-US" sz="2800" dirty="0"/>
              <a:t>Managing Title I Grants</a:t>
            </a:r>
          </a:p>
          <a:p>
            <a:pPr marL="800100" lvl="1" indent="-342900">
              <a:buFont typeface="Wingdings" pitchFamily="2" charset="2"/>
              <a:buChar char="q"/>
            </a:pPr>
            <a:r>
              <a:rPr lang="en-US" sz="2800" dirty="0"/>
              <a:t>The Official Grant File</a:t>
            </a:r>
          </a:p>
          <a:p>
            <a:pPr marL="800100" lvl="1" indent="-342900">
              <a:buFont typeface="Wingdings" pitchFamily="2" charset="2"/>
              <a:buChar char="q"/>
            </a:pPr>
            <a:r>
              <a:rPr lang="en-US" sz="2800" dirty="0"/>
              <a:t>Grant Management:  The State Perspective</a:t>
            </a:r>
          </a:p>
          <a:p>
            <a:pPr marL="457200" indent="-457200">
              <a:lnSpc>
                <a:spcPct val="150000"/>
              </a:lnSpc>
              <a:buFont typeface="Wingdings" pitchFamily="2" charset="2"/>
              <a:buChar char="q"/>
            </a:pPr>
            <a:r>
              <a:rPr lang="en-US" sz="2800" dirty="0"/>
              <a:t>Currently Approved Indirect Cost Rates</a:t>
            </a:r>
          </a:p>
          <a:p>
            <a:pPr marL="457200" indent="-457200">
              <a:lnSpc>
                <a:spcPct val="150000"/>
              </a:lnSpc>
              <a:buFont typeface="Wingdings" pitchFamily="2" charset="2"/>
              <a:buChar char="q"/>
            </a:pPr>
            <a:r>
              <a:rPr lang="en-US" sz="2800" dirty="0"/>
              <a:t>2016 Title I Grant Spend-down Rates</a:t>
            </a:r>
          </a:p>
          <a:p>
            <a:pPr marL="457200" indent="-457200">
              <a:lnSpc>
                <a:spcPct val="150000"/>
              </a:lnSpc>
              <a:buFont typeface="Wingdings" pitchFamily="2" charset="2"/>
              <a:buChar char="q"/>
            </a:pPr>
            <a:r>
              <a:rPr lang="en-US" sz="2800" dirty="0"/>
              <a:t>2017 Preliminary Title I Allocations </a:t>
            </a:r>
          </a:p>
          <a:p>
            <a:pPr marL="342900" indent="-342900">
              <a:lnSpc>
                <a:spcPct val="150000"/>
              </a:lnSpc>
              <a:buFont typeface="Arial" pitchFamily="34" charset="0"/>
              <a:buChar char="•"/>
            </a:pPr>
            <a:endParaRPr lang="en-US" sz="2400" dirty="0"/>
          </a:p>
          <a:p>
            <a:pPr marL="285750" indent="-285750">
              <a:buFont typeface="Arial" pitchFamily="34" charset="0"/>
              <a:buChar char="•"/>
            </a:pPr>
            <a:endParaRPr lang="en-US" sz="2800" dirty="0"/>
          </a:p>
        </p:txBody>
      </p:sp>
    </p:spTree>
    <p:extLst>
      <p:ext uri="{BB962C8B-B14F-4D97-AF65-F5344CB8AC3E}">
        <p14:creationId xmlns:p14="http://schemas.microsoft.com/office/powerpoint/2010/main" val="1603799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533400"/>
            <a:ext cx="8610600" cy="1143000"/>
          </a:xfrm>
        </p:spPr>
        <p:txBody>
          <a:bodyPr/>
          <a:lstStyle/>
          <a:p>
            <a:r>
              <a:rPr lang="en-US" sz="4000" dirty="0"/>
              <a:t>FRCB’s Role in Title I Compliance</a:t>
            </a:r>
            <a:endParaRPr lang="en-US" sz="4000" dirty="0" smtClean="0"/>
          </a:p>
        </p:txBody>
      </p:sp>
      <p:sp>
        <p:nvSpPr>
          <p:cNvPr id="4099" name="Rectangle 3"/>
          <p:cNvSpPr>
            <a:spLocks noGrp="1" noChangeArrowheads="1"/>
          </p:cNvSpPr>
          <p:nvPr>
            <p:ph type="body" idx="1"/>
          </p:nvPr>
        </p:nvSpPr>
        <p:spPr/>
        <p:txBody>
          <a:bodyPr/>
          <a:lstStyle/>
          <a:p>
            <a:pPr marL="484632" indent="-457200">
              <a:buFont typeface="Wingdings" pitchFamily="2" charset="2"/>
              <a:buChar char="q"/>
            </a:pPr>
            <a:r>
              <a:rPr lang="en-US" sz="2800" dirty="0"/>
              <a:t>Serve as the liaison between MSDE’s Title I and Fiscal Offices to ensure that financial data is properly maintained and readily available.</a:t>
            </a:r>
          </a:p>
          <a:p>
            <a:pPr marL="484632" indent="-457200">
              <a:buFont typeface="Wingdings" pitchFamily="2" charset="2"/>
              <a:buChar char="q"/>
            </a:pPr>
            <a:r>
              <a:rPr lang="en-US" sz="2800" dirty="0"/>
              <a:t>Prepare the Title I Calculations.</a:t>
            </a:r>
          </a:p>
          <a:p>
            <a:pPr marL="484632" indent="-457200">
              <a:buFont typeface="Wingdings" pitchFamily="2" charset="2"/>
              <a:buChar char="q"/>
            </a:pPr>
            <a:r>
              <a:rPr lang="en-US" sz="2800" dirty="0"/>
              <a:t>Provide guidance to Title I </a:t>
            </a:r>
            <a:r>
              <a:rPr lang="en-US" sz="2800" dirty="0" smtClean="0"/>
              <a:t>program concerning </a:t>
            </a:r>
            <a:r>
              <a:rPr lang="en-US" sz="2800" dirty="0"/>
              <a:t>federal grant management (ex. UG).  </a:t>
            </a:r>
          </a:p>
          <a:p>
            <a:pPr marL="484632" indent="-457200">
              <a:buFont typeface="Wingdings" pitchFamily="2" charset="2"/>
              <a:buChar char="q"/>
            </a:pPr>
            <a:r>
              <a:rPr lang="en-US" sz="2800" dirty="0"/>
              <a:t>Work in concert with MSDE Financial Reporting Branch in approving LEA Indirect Cost Rates</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8382000" cy="1143000"/>
          </a:xfrm>
        </p:spPr>
        <p:txBody>
          <a:bodyPr/>
          <a:lstStyle/>
          <a:p>
            <a:r>
              <a:rPr lang="en-US" sz="4000" dirty="0"/>
              <a:t>Uniform Guidance (UG)</a:t>
            </a:r>
            <a:endParaRPr lang="en-US" sz="4000" dirty="0" smtClean="0"/>
          </a:p>
        </p:txBody>
      </p:sp>
      <p:sp>
        <p:nvSpPr>
          <p:cNvPr id="4" name="TextBox 3"/>
          <p:cNvSpPr txBox="1"/>
          <p:nvPr/>
        </p:nvSpPr>
        <p:spPr>
          <a:xfrm>
            <a:off x="457200" y="1905000"/>
            <a:ext cx="8305800" cy="4524315"/>
          </a:xfrm>
          <a:prstGeom prst="rect">
            <a:avLst/>
          </a:prstGeom>
          <a:noFill/>
        </p:spPr>
        <p:txBody>
          <a:bodyPr wrap="square" rtlCol="0">
            <a:spAutoFit/>
          </a:bodyPr>
          <a:lstStyle/>
          <a:p>
            <a:pPr marL="342900" indent="-342900">
              <a:buFont typeface="Wingdings" pitchFamily="2" charset="2"/>
              <a:buChar char="q"/>
            </a:pPr>
            <a:r>
              <a:rPr lang="en-US" sz="2400" dirty="0"/>
              <a:t>The Office of Management and Budget's (OMB) Uniform Administrative Requirements, Cost Principles, and Audit Requirements for Federal Awards (commonly called "Uniform Guidance") was officially implemented in December 2014 by the Council on Financial Assistance Reform (COFAR</a:t>
            </a:r>
            <a:r>
              <a:rPr lang="en-US" sz="2400" dirty="0" smtClean="0"/>
              <a:t>).</a:t>
            </a:r>
          </a:p>
          <a:p>
            <a:pPr marL="342900" indent="-342900">
              <a:buFont typeface="Wingdings" pitchFamily="2" charset="2"/>
              <a:buChar char="q"/>
            </a:pPr>
            <a:endParaRPr lang="en-US" sz="2400" dirty="0" smtClean="0"/>
          </a:p>
          <a:p>
            <a:pPr marL="342900" indent="-342900">
              <a:buFont typeface="Wingdings" pitchFamily="2" charset="2"/>
              <a:buChar char="q"/>
            </a:pPr>
            <a:r>
              <a:rPr lang="en-US" sz="2400" dirty="0"/>
              <a:t>The Uniform Guidance – a "government-wide framework for grants management" – synthesizes and supersedes guidance from earlier OMB circulars</a:t>
            </a:r>
          </a:p>
          <a:p>
            <a:pPr marL="342900" indent="-342900">
              <a:buFont typeface="Arial" pitchFamily="34" charset="0"/>
              <a:buChar char="•"/>
            </a:pPr>
            <a:endParaRPr lang="en-US" sz="2400" dirty="0"/>
          </a:p>
          <a:p>
            <a:pPr marL="342900" indent="-342900">
              <a:buFont typeface="Arial" pitchFamily="34" charset="0"/>
              <a:buChar char="•"/>
            </a:pPr>
            <a:endParaRPr lang="en-US" sz="2400" dirty="0"/>
          </a:p>
        </p:txBody>
      </p:sp>
    </p:spTree>
    <p:extLst>
      <p:ext uri="{BB962C8B-B14F-4D97-AF65-F5344CB8AC3E}">
        <p14:creationId xmlns:p14="http://schemas.microsoft.com/office/powerpoint/2010/main" val="2381838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45008" y="163252"/>
            <a:ext cx="8382000" cy="1143000"/>
          </a:xfrm>
        </p:spPr>
        <p:txBody>
          <a:bodyPr/>
          <a:lstStyle/>
          <a:p>
            <a:r>
              <a:rPr lang="en-US" sz="4000" dirty="0"/>
              <a:t>Uniform Guidance (UG)</a:t>
            </a:r>
            <a:endParaRPr lang="en-US" sz="4000" dirty="0" smtClean="0"/>
          </a:p>
        </p:txBody>
      </p:sp>
      <p:sp>
        <p:nvSpPr>
          <p:cNvPr id="5" name="Folded Corner 4"/>
          <p:cNvSpPr/>
          <p:nvPr/>
        </p:nvSpPr>
        <p:spPr>
          <a:xfrm>
            <a:off x="6324600" y="2775343"/>
            <a:ext cx="2209800" cy="1715521"/>
          </a:xfrm>
          <a:prstGeom prst="foldedCorne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7" name="TextBox 6"/>
          <p:cNvSpPr txBox="1"/>
          <p:nvPr/>
        </p:nvSpPr>
        <p:spPr>
          <a:xfrm>
            <a:off x="501396" y="1306251"/>
            <a:ext cx="7010400" cy="461665"/>
          </a:xfrm>
          <a:prstGeom prst="rect">
            <a:avLst/>
          </a:prstGeom>
          <a:noFill/>
        </p:spPr>
        <p:txBody>
          <a:bodyPr wrap="square" rtlCol="0">
            <a:spAutoFit/>
          </a:bodyPr>
          <a:lstStyle/>
          <a:p>
            <a:r>
              <a:rPr lang="en-US" sz="2400" dirty="0"/>
              <a:t>Eliminating </a:t>
            </a:r>
            <a:r>
              <a:rPr lang="en-US" sz="2400" dirty="0" smtClean="0"/>
              <a:t>Duplicative and </a:t>
            </a:r>
            <a:r>
              <a:rPr lang="en-US" sz="2400" dirty="0"/>
              <a:t>Conflicting Guidance</a:t>
            </a:r>
          </a:p>
        </p:txBody>
      </p:sp>
      <p:sp>
        <p:nvSpPr>
          <p:cNvPr id="8" name="TextBox 7"/>
          <p:cNvSpPr txBox="1"/>
          <p:nvPr/>
        </p:nvSpPr>
        <p:spPr>
          <a:xfrm>
            <a:off x="1095756" y="1936895"/>
            <a:ext cx="2983992" cy="369332"/>
          </a:xfrm>
          <a:prstGeom prst="rect">
            <a:avLst/>
          </a:prstGeom>
          <a:noFill/>
        </p:spPr>
        <p:txBody>
          <a:bodyPr wrap="square" rtlCol="0">
            <a:spAutoFit/>
          </a:bodyPr>
          <a:lstStyle/>
          <a:p>
            <a:r>
              <a:rPr lang="en-US" u="sng"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Previous Guidance:</a:t>
            </a:r>
          </a:p>
        </p:txBody>
      </p:sp>
      <p:sp>
        <p:nvSpPr>
          <p:cNvPr id="9" name="TextBox 8"/>
          <p:cNvSpPr txBox="1"/>
          <p:nvPr/>
        </p:nvSpPr>
        <p:spPr>
          <a:xfrm>
            <a:off x="6019800" y="1992461"/>
            <a:ext cx="2983992" cy="369332"/>
          </a:xfrm>
          <a:prstGeom prst="rect">
            <a:avLst/>
          </a:prstGeom>
          <a:noFill/>
        </p:spPr>
        <p:txBody>
          <a:bodyPr wrap="square" rtlCol="0">
            <a:spAutoFit/>
          </a:bodyPr>
          <a:lstStyle/>
          <a:p>
            <a:r>
              <a:rPr lang="en-US" u="sng"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New Uniform Guidance</a:t>
            </a:r>
            <a:r>
              <a:rPr lang="en-US" u="sng" dirty="0"/>
              <a:t>:</a:t>
            </a:r>
          </a:p>
        </p:txBody>
      </p:sp>
      <p:sp>
        <p:nvSpPr>
          <p:cNvPr id="10" name="TextBox 9"/>
          <p:cNvSpPr txBox="1"/>
          <p:nvPr/>
        </p:nvSpPr>
        <p:spPr>
          <a:xfrm>
            <a:off x="6437375" y="3112159"/>
            <a:ext cx="1984249" cy="923330"/>
          </a:xfrm>
          <a:prstGeom prst="rect">
            <a:avLst/>
          </a:prstGeom>
          <a:noFill/>
        </p:spPr>
        <p:txBody>
          <a:bodyPr wrap="square" rtlCol="0">
            <a:spAutoFit/>
          </a:bodyPr>
          <a:lstStyle/>
          <a:p>
            <a:r>
              <a:rPr lang="en-US" dirty="0"/>
              <a:t>All OMB guidance streamlined into</a:t>
            </a:r>
          </a:p>
          <a:p>
            <a:r>
              <a:rPr lang="en-US" dirty="0"/>
              <a:t> 2 CFR 200</a:t>
            </a:r>
          </a:p>
        </p:txBody>
      </p:sp>
      <p:sp>
        <p:nvSpPr>
          <p:cNvPr id="11" name="Flowchart: Multidocument 10"/>
          <p:cNvSpPr/>
          <p:nvPr/>
        </p:nvSpPr>
        <p:spPr>
          <a:xfrm>
            <a:off x="1317113" y="3543912"/>
            <a:ext cx="1828800" cy="1752600"/>
          </a:xfrm>
          <a:prstGeom prst="flowChartMultidocumen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grpSp>
        <p:nvGrpSpPr>
          <p:cNvPr id="12" name="Group 11"/>
          <p:cNvGrpSpPr/>
          <p:nvPr/>
        </p:nvGrpSpPr>
        <p:grpSpPr>
          <a:xfrm>
            <a:off x="3526536" y="1880504"/>
            <a:ext cx="2068067" cy="1752600"/>
            <a:chOff x="3505200" y="2148733"/>
            <a:chExt cx="1828800" cy="1752600"/>
          </a:xfrm>
        </p:grpSpPr>
        <p:sp>
          <p:nvSpPr>
            <p:cNvPr id="13" name="Flowchart: Multidocument 12"/>
            <p:cNvSpPr/>
            <p:nvPr/>
          </p:nvSpPr>
          <p:spPr>
            <a:xfrm>
              <a:off x="3505200" y="2148733"/>
              <a:ext cx="1828800" cy="1752600"/>
            </a:xfrm>
            <a:prstGeom prst="flowChartMultidocumen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14" name="TextBox 13"/>
            <p:cNvSpPr txBox="1"/>
            <p:nvPr/>
          </p:nvSpPr>
          <p:spPr>
            <a:xfrm>
              <a:off x="3505200" y="2445356"/>
              <a:ext cx="1566672" cy="1077218"/>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pt-BR" sz="1600" dirty="0">
                  <a:solidFill>
                    <a:schemeClr val="tx1"/>
                  </a:solidFill>
                </a:rPr>
                <a:t>Circulars</a:t>
              </a:r>
            </a:p>
            <a:p>
              <a:r>
                <a:rPr lang="pt-BR" sz="1600" dirty="0">
                  <a:solidFill>
                    <a:schemeClr val="tx1"/>
                  </a:solidFill>
                </a:rPr>
                <a:t>• A-102 &amp; A-89 </a:t>
              </a:r>
            </a:p>
            <a:p>
              <a:r>
                <a:rPr lang="pt-BR" sz="1600" dirty="0">
                  <a:solidFill>
                    <a:schemeClr val="tx1"/>
                  </a:solidFill>
                </a:rPr>
                <a:t>• A-87 </a:t>
              </a:r>
            </a:p>
            <a:p>
              <a:r>
                <a:rPr lang="pt-BR" sz="1600" dirty="0">
                  <a:solidFill>
                    <a:schemeClr val="tx1"/>
                  </a:solidFill>
                </a:rPr>
                <a:t>• A-133 &amp;A-50</a:t>
              </a:r>
              <a:endParaRPr lang="en-US" sz="1600" dirty="0">
                <a:solidFill>
                  <a:schemeClr val="tx1"/>
                </a:solidFill>
              </a:endParaRPr>
            </a:p>
          </p:txBody>
        </p:sp>
      </p:grpSp>
      <p:grpSp>
        <p:nvGrpSpPr>
          <p:cNvPr id="15" name="Group 14"/>
          <p:cNvGrpSpPr/>
          <p:nvPr/>
        </p:nvGrpSpPr>
        <p:grpSpPr>
          <a:xfrm>
            <a:off x="1324356" y="2351632"/>
            <a:ext cx="2057400" cy="1086244"/>
            <a:chOff x="1286256" y="2481911"/>
            <a:chExt cx="2057400" cy="1086244"/>
          </a:xfrm>
        </p:grpSpPr>
        <p:sp>
          <p:nvSpPr>
            <p:cNvPr id="16" name="Right Arrow 15"/>
            <p:cNvSpPr/>
            <p:nvPr/>
          </p:nvSpPr>
          <p:spPr>
            <a:xfrm>
              <a:off x="1286256" y="2481911"/>
              <a:ext cx="2057400" cy="1086244"/>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17" name="TextBox 16"/>
            <p:cNvSpPr txBox="1"/>
            <p:nvPr/>
          </p:nvSpPr>
          <p:spPr>
            <a:xfrm>
              <a:off x="1365504" y="2846015"/>
              <a:ext cx="1917192" cy="369332"/>
            </a:xfrm>
            <a:prstGeom prst="rect">
              <a:avLst/>
            </a:prstGeom>
            <a:noFill/>
          </p:spPr>
          <p:txBody>
            <a:bodyPr wrap="square" rtlCol="0">
              <a:spAutoFit/>
            </a:bodyPr>
            <a:lstStyle/>
            <a:p>
              <a:r>
                <a:rPr lang="en-US" dirty="0"/>
                <a:t>Awards Received</a:t>
              </a:r>
            </a:p>
          </p:txBody>
        </p:sp>
      </p:grpSp>
      <p:sp>
        <p:nvSpPr>
          <p:cNvPr id="19" name="Right Arrow 18"/>
          <p:cNvSpPr/>
          <p:nvPr/>
        </p:nvSpPr>
        <p:spPr>
          <a:xfrm>
            <a:off x="1263396" y="5230204"/>
            <a:ext cx="2057400" cy="1090185"/>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20" name="TextBox 19"/>
          <p:cNvSpPr txBox="1"/>
          <p:nvPr/>
        </p:nvSpPr>
        <p:spPr>
          <a:xfrm>
            <a:off x="1312033" y="5497397"/>
            <a:ext cx="1576324" cy="553998"/>
          </a:xfrm>
          <a:prstGeom prst="rect">
            <a:avLst/>
          </a:prstGeom>
          <a:noFill/>
        </p:spPr>
        <p:txBody>
          <a:bodyPr wrap="square" rtlCol="0">
            <a:spAutoFit/>
          </a:bodyPr>
          <a:lstStyle>
            <a:defPPr>
              <a:defRPr lang="en-US"/>
            </a:defPPr>
            <a:lvl1pPr>
              <a:defRPr>
                <a:solidFill>
                  <a:schemeClr val="tx1"/>
                </a:solidFill>
                <a:latin typeface="Times New Roman" pitchFamily="18" charset="0"/>
                <a:cs typeface="Arial" charset="0"/>
              </a:defRPr>
            </a:lvl1pPr>
            <a:lvl2pPr>
              <a:defRPr>
                <a:solidFill>
                  <a:schemeClr val="tx1"/>
                </a:solidFill>
                <a:latin typeface="Times New Roman" pitchFamily="18" charset="0"/>
                <a:cs typeface="Arial" charset="0"/>
              </a:defRPr>
            </a:lvl2pPr>
            <a:lvl3pPr>
              <a:defRPr>
                <a:solidFill>
                  <a:schemeClr val="tx1"/>
                </a:solidFill>
                <a:latin typeface="Times New Roman" pitchFamily="18" charset="0"/>
                <a:cs typeface="Arial" charset="0"/>
              </a:defRPr>
            </a:lvl3pPr>
            <a:lvl4pPr>
              <a:defRPr>
                <a:solidFill>
                  <a:schemeClr val="tx1"/>
                </a:solidFill>
                <a:latin typeface="Times New Roman" pitchFamily="18" charset="0"/>
                <a:cs typeface="Arial" charset="0"/>
              </a:defRPr>
            </a:lvl4pPr>
            <a:lvl5pPr>
              <a:defRPr>
                <a:solidFill>
                  <a:schemeClr val="tx1"/>
                </a:solidFill>
                <a:latin typeface="Times New Roman" pitchFamily="18" charset="0"/>
                <a:cs typeface="Arial" charset="0"/>
              </a:defRPr>
            </a:lvl5pPr>
            <a:lvl6pPr>
              <a:defRPr>
                <a:solidFill>
                  <a:schemeClr val="tx1"/>
                </a:solidFill>
                <a:latin typeface="Times New Roman" pitchFamily="18" charset="0"/>
                <a:cs typeface="Arial" charset="0"/>
              </a:defRPr>
            </a:lvl6pPr>
            <a:lvl7pPr>
              <a:defRPr>
                <a:solidFill>
                  <a:schemeClr val="tx1"/>
                </a:solidFill>
                <a:latin typeface="Times New Roman" pitchFamily="18" charset="0"/>
                <a:cs typeface="Arial" charset="0"/>
              </a:defRPr>
            </a:lvl7pPr>
            <a:lvl8pPr>
              <a:defRPr>
                <a:solidFill>
                  <a:schemeClr val="tx1"/>
                </a:solidFill>
                <a:latin typeface="Times New Roman" pitchFamily="18" charset="0"/>
                <a:cs typeface="Arial" charset="0"/>
              </a:defRPr>
            </a:lvl8pPr>
            <a:lvl9pPr>
              <a:defRPr>
                <a:solidFill>
                  <a:schemeClr val="tx1"/>
                </a:solidFill>
                <a:latin typeface="Times New Roman" pitchFamily="18" charset="0"/>
                <a:cs typeface="Arial" charset="0"/>
              </a:defRPr>
            </a:lvl9pPr>
          </a:lstStyle>
          <a:p>
            <a:r>
              <a:rPr lang="en-US" sz="1500" dirty="0"/>
              <a:t>Sub-Awards to Non-Profits</a:t>
            </a:r>
          </a:p>
        </p:txBody>
      </p:sp>
      <p:grpSp>
        <p:nvGrpSpPr>
          <p:cNvPr id="21" name="Group 20"/>
          <p:cNvGrpSpPr/>
          <p:nvPr/>
        </p:nvGrpSpPr>
        <p:grpSpPr>
          <a:xfrm>
            <a:off x="3511297" y="4882707"/>
            <a:ext cx="1828800" cy="1752600"/>
            <a:chOff x="3505200" y="2148733"/>
            <a:chExt cx="1828800" cy="1752600"/>
          </a:xfrm>
        </p:grpSpPr>
        <p:sp>
          <p:nvSpPr>
            <p:cNvPr id="22" name="Flowchart: Multidocument 21"/>
            <p:cNvSpPr/>
            <p:nvPr/>
          </p:nvSpPr>
          <p:spPr>
            <a:xfrm>
              <a:off x="3505200" y="2148733"/>
              <a:ext cx="1828800" cy="1752600"/>
            </a:xfrm>
            <a:prstGeom prst="flowChartMultidocumen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23" name="TextBox 22"/>
            <p:cNvSpPr txBox="1"/>
            <p:nvPr/>
          </p:nvSpPr>
          <p:spPr>
            <a:xfrm>
              <a:off x="3582481" y="2622154"/>
              <a:ext cx="1456944" cy="830997"/>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en-US" sz="1600" dirty="0">
                  <a:solidFill>
                    <a:schemeClr val="tx1"/>
                  </a:solidFill>
                </a:rPr>
                <a:t>Circulars</a:t>
              </a:r>
            </a:p>
            <a:p>
              <a:r>
                <a:rPr lang="en-US" sz="1600" dirty="0">
                  <a:solidFill>
                    <a:schemeClr val="tx1"/>
                  </a:solidFill>
                </a:rPr>
                <a:t>• A-110 </a:t>
              </a:r>
            </a:p>
            <a:p>
              <a:r>
                <a:rPr lang="en-US" sz="1600" dirty="0">
                  <a:solidFill>
                    <a:schemeClr val="tx1"/>
                  </a:solidFill>
                </a:rPr>
                <a:t>• A-122</a:t>
              </a:r>
            </a:p>
          </p:txBody>
        </p:sp>
      </p:grpSp>
      <p:grpSp>
        <p:nvGrpSpPr>
          <p:cNvPr id="24" name="Group 23"/>
          <p:cNvGrpSpPr/>
          <p:nvPr/>
        </p:nvGrpSpPr>
        <p:grpSpPr>
          <a:xfrm rot="10800000">
            <a:off x="3332988" y="3713798"/>
            <a:ext cx="2057400" cy="1088211"/>
            <a:chOff x="1286256" y="2481915"/>
            <a:chExt cx="2057400" cy="1086245"/>
          </a:xfrm>
        </p:grpSpPr>
        <p:sp>
          <p:nvSpPr>
            <p:cNvPr id="25" name="Right Arrow 24"/>
            <p:cNvSpPr/>
            <p:nvPr/>
          </p:nvSpPr>
          <p:spPr>
            <a:xfrm>
              <a:off x="1286256" y="2481915"/>
              <a:ext cx="2057400" cy="1086245"/>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26" name="TextBox 25"/>
            <p:cNvSpPr txBox="1"/>
            <p:nvPr/>
          </p:nvSpPr>
          <p:spPr>
            <a:xfrm rot="10800000">
              <a:off x="1306067" y="2695515"/>
              <a:ext cx="1504188" cy="58371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defPPr>
                <a:defRPr lang="en-US"/>
              </a:defPPr>
              <a:lvl1pPr algn="ctr"/>
            </a:lstStyle>
            <a:p>
              <a:pPr algn="l"/>
              <a:r>
                <a:rPr lang="en-US" sz="1500" dirty="0">
                  <a:solidFill>
                    <a:schemeClr val="tx1"/>
                  </a:solidFill>
                  <a:latin typeface="Times New Roman" pitchFamily="18" charset="0"/>
                  <a:cs typeface="Arial" charset="0"/>
                </a:rPr>
                <a:t>Sub-Awards to Universities</a:t>
              </a:r>
            </a:p>
          </p:txBody>
        </p:sp>
      </p:grpSp>
      <p:sp>
        <p:nvSpPr>
          <p:cNvPr id="27" name="TextBox 26"/>
          <p:cNvSpPr txBox="1"/>
          <p:nvPr/>
        </p:nvSpPr>
        <p:spPr>
          <a:xfrm>
            <a:off x="1317113" y="3939738"/>
            <a:ext cx="1571244" cy="923330"/>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en-US" dirty="0">
                <a:solidFill>
                  <a:schemeClr val="tx1"/>
                </a:solidFill>
              </a:rPr>
              <a:t>Circulars</a:t>
            </a:r>
          </a:p>
          <a:p>
            <a:r>
              <a:rPr lang="en-US" dirty="0">
                <a:solidFill>
                  <a:schemeClr val="tx1"/>
                </a:solidFill>
              </a:rPr>
              <a:t>• A-110</a:t>
            </a:r>
          </a:p>
          <a:p>
            <a:r>
              <a:rPr lang="en-US" dirty="0">
                <a:solidFill>
                  <a:schemeClr val="tx1"/>
                </a:solidFill>
              </a:rPr>
              <a:t>• A-21</a:t>
            </a:r>
          </a:p>
        </p:txBody>
      </p:sp>
      <p:cxnSp>
        <p:nvCxnSpPr>
          <p:cNvPr id="28" name="Straight Connector 27"/>
          <p:cNvCxnSpPr/>
          <p:nvPr/>
        </p:nvCxnSpPr>
        <p:spPr>
          <a:xfrm>
            <a:off x="5763768" y="1767917"/>
            <a:ext cx="0" cy="4552472"/>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49732" y="6406400"/>
            <a:ext cx="3029710" cy="253916"/>
          </a:xfrm>
          <a:prstGeom prst="rect">
            <a:avLst/>
          </a:prstGeom>
          <a:noFill/>
        </p:spPr>
        <p:txBody>
          <a:bodyPr wrap="square" rtlCol="0">
            <a:spAutoFit/>
          </a:bodyPr>
          <a:lstStyle/>
          <a:p>
            <a:r>
              <a:rPr lang="en-US" sz="1050" dirty="0"/>
              <a:t>Source:  Maryland Governor’s Grants Office, 2014 </a:t>
            </a:r>
          </a:p>
        </p:txBody>
      </p:sp>
    </p:spTree>
    <p:extLst>
      <p:ext uri="{BB962C8B-B14F-4D97-AF65-F5344CB8AC3E}">
        <p14:creationId xmlns:p14="http://schemas.microsoft.com/office/powerpoint/2010/main" val="3723938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8382000" cy="1143000"/>
          </a:xfrm>
        </p:spPr>
        <p:txBody>
          <a:bodyPr/>
          <a:lstStyle/>
          <a:p>
            <a:r>
              <a:rPr lang="en-US" sz="4000" dirty="0"/>
              <a:t>Uniform Guidance (UG)</a:t>
            </a:r>
            <a:endParaRPr lang="en-US" sz="4000" dirty="0" smtClean="0"/>
          </a:p>
        </p:txBody>
      </p:sp>
      <p:sp>
        <p:nvSpPr>
          <p:cNvPr id="4" name="TextBox 3"/>
          <p:cNvSpPr txBox="1"/>
          <p:nvPr/>
        </p:nvSpPr>
        <p:spPr>
          <a:xfrm>
            <a:off x="457200" y="1828800"/>
            <a:ext cx="8305800" cy="5632311"/>
          </a:xfrm>
          <a:prstGeom prst="rect">
            <a:avLst/>
          </a:prstGeom>
          <a:noFill/>
          <a:ln>
            <a:solidFill>
              <a:schemeClr val="accent6">
                <a:lumMod val="75000"/>
              </a:schemeClr>
            </a:solidFill>
          </a:ln>
        </p:spPr>
        <p:txBody>
          <a:bodyPr wrap="square" rtlCol="0">
            <a:spAutoFit/>
          </a:bodyPr>
          <a:lstStyle/>
          <a:p>
            <a:r>
              <a:rPr lang="en-US" sz="2800" b="1" u="sng" dirty="0"/>
              <a:t>2 CFR 200 - Basic </a:t>
            </a:r>
            <a:r>
              <a:rPr lang="en-US" sz="2800" b="1" u="sng" dirty="0" smtClean="0"/>
              <a:t>Layout: </a:t>
            </a:r>
            <a:endParaRPr lang="en-US" sz="2800" b="1" u="sng" dirty="0"/>
          </a:p>
          <a:p>
            <a:pPr marL="457200" indent="-457200">
              <a:buFont typeface="Wingdings" pitchFamily="2" charset="2"/>
              <a:buChar char="q"/>
            </a:pPr>
            <a:r>
              <a:rPr lang="en-US" sz="2800" dirty="0" smtClean="0"/>
              <a:t>6 </a:t>
            </a:r>
            <a:r>
              <a:rPr lang="en-US" sz="2800" dirty="0"/>
              <a:t>Subparts A through F</a:t>
            </a:r>
          </a:p>
          <a:p>
            <a:pPr marL="914400" lvl="1" indent="-457200">
              <a:lnSpc>
                <a:spcPct val="150000"/>
              </a:lnSpc>
              <a:buFont typeface="Wingdings" pitchFamily="2" charset="2"/>
              <a:buChar char="q"/>
            </a:pPr>
            <a:r>
              <a:rPr lang="en-US" sz="2400" dirty="0" smtClean="0"/>
              <a:t>Subpart </a:t>
            </a:r>
            <a:r>
              <a:rPr lang="en-US" sz="2400" dirty="0"/>
              <a:t>A, 200.XX – Acronyms &amp; Definitions </a:t>
            </a:r>
          </a:p>
          <a:p>
            <a:pPr marL="800100" lvl="1" indent="-342900">
              <a:lnSpc>
                <a:spcPct val="150000"/>
              </a:lnSpc>
              <a:buFont typeface="Wingdings" pitchFamily="2" charset="2"/>
              <a:buChar char="q"/>
            </a:pPr>
            <a:r>
              <a:rPr lang="en-US" sz="2400" dirty="0" smtClean="0"/>
              <a:t>  Subpart </a:t>
            </a:r>
            <a:r>
              <a:rPr lang="en-US" sz="2400" dirty="0"/>
              <a:t>B, 200.1XX – General </a:t>
            </a:r>
          </a:p>
          <a:p>
            <a:pPr marL="800100" lvl="1" indent="-342900">
              <a:lnSpc>
                <a:spcPct val="150000"/>
              </a:lnSpc>
              <a:buFont typeface="Wingdings" pitchFamily="2" charset="2"/>
              <a:buChar char="q"/>
            </a:pPr>
            <a:r>
              <a:rPr lang="en-US" sz="2400" dirty="0" smtClean="0"/>
              <a:t>  Subpart </a:t>
            </a:r>
            <a:r>
              <a:rPr lang="en-US" sz="2400" dirty="0"/>
              <a:t>C, 200.2XX – Pre Award (Federal agencies) </a:t>
            </a:r>
          </a:p>
          <a:p>
            <a:pPr marL="914400" lvl="1" indent="-457200">
              <a:lnSpc>
                <a:spcPct val="150000"/>
              </a:lnSpc>
              <a:buFont typeface="Wingdings" pitchFamily="2" charset="2"/>
              <a:buChar char="q"/>
            </a:pPr>
            <a:r>
              <a:rPr lang="en-US" sz="2800" dirty="0" smtClean="0">
                <a:solidFill>
                  <a:schemeClr val="tx2">
                    <a:lumMod val="90000"/>
                    <a:lumOff val="10000"/>
                  </a:schemeClr>
                </a:solidFill>
                <a:effectLst>
                  <a:outerShdw blurRad="50000" dist="30000" dir="5400000" algn="tl" rotWithShape="0">
                    <a:srgbClr val="000000">
                      <a:alpha val="30000"/>
                    </a:srgbClr>
                  </a:outerShdw>
                </a:effectLst>
              </a:rPr>
              <a:t> Subpart </a:t>
            </a:r>
            <a:r>
              <a:rPr lang="en-US" sz="2800" dirty="0">
                <a:solidFill>
                  <a:schemeClr val="tx2">
                    <a:lumMod val="90000"/>
                    <a:lumOff val="10000"/>
                  </a:schemeClr>
                </a:solidFill>
                <a:effectLst>
                  <a:outerShdw blurRad="50000" dist="30000" dir="5400000" algn="tl" rotWithShape="0">
                    <a:srgbClr val="000000">
                      <a:alpha val="30000"/>
                    </a:srgbClr>
                  </a:outerShdw>
                </a:effectLst>
              </a:rPr>
              <a:t>D, 200.3XX – Post Award (Recipients) </a:t>
            </a:r>
          </a:p>
          <a:p>
            <a:pPr marL="800100" lvl="1" indent="-342900">
              <a:lnSpc>
                <a:spcPct val="150000"/>
              </a:lnSpc>
              <a:buFont typeface="Wingdings" pitchFamily="2" charset="2"/>
              <a:buChar char="q"/>
            </a:pPr>
            <a:r>
              <a:rPr lang="en-US" sz="2400" dirty="0" smtClean="0"/>
              <a:t>  Subpart </a:t>
            </a:r>
            <a:r>
              <a:rPr lang="en-US" sz="2400" dirty="0"/>
              <a:t>E, 200.4XX – Cost Principles </a:t>
            </a:r>
          </a:p>
          <a:p>
            <a:pPr marL="800100" lvl="1" indent="-342900">
              <a:lnSpc>
                <a:spcPct val="150000"/>
              </a:lnSpc>
              <a:buFont typeface="Wingdings" pitchFamily="2" charset="2"/>
              <a:buChar char="q"/>
            </a:pPr>
            <a:r>
              <a:rPr lang="en-US" sz="2400" dirty="0" smtClean="0"/>
              <a:t>  </a:t>
            </a:r>
            <a:r>
              <a:rPr lang="en-US" sz="2400" dirty="0"/>
              <a:t>Subpart F, 200.5XX – Audit </a:t>
            </a:r>
          </a:p>
          <a:p>
            <a:pPr marL="457200" indent="-457200">
              <a:buFont typeface="Wingdings" pitchFamily="2" charset="2"/>
              <a:buChar char="q"/>
            </a:pPr>
            <a:r>
              <a:rPr lang="en-US" sz="2800" dirty="0" smtClean="0"/>
              <a:t>11 </a:t>
            </a:r>
            <a:r>
              <a:rPr lang="en-US" sz="2800" dirty="0"/>
              <a:t>Appendices - I through XI</a:t>
            </a:r>
          </a:p>
          <a:p>
            <a:pPr marL="342900" indent="-342900">
              <a:buFont typeface="Arial" pitchFamily="34" charset="0"/>
              <a:buChar char="•"/>
            </a:pPr>
            <a:endParaRPr lang="en-US" sz="2400" dirty="0"/>
          </a:p>
          <a:p>
            <a:pPr marL="342900" indent="-342900">
              <a:buFont typeface="Arial" pitchFamily="34" charset="0"/>
              <a:buChar char="•"/>
            </a:pPr>
            <a:endParaRPr lang="en-US" sz="2400" dirty="0"/>
          </a:p>
        </p:txBody>
      </p:sp>
    </p:spTree>
    <p:extLst>
      <p:ext uri="{BB962C8B-B14F-4D97-AF65-F5344CB8AC3E}">
        <p14:creationId xmlns:p14="http://schemas.microsoft.com/office/powerpoint/2010/main" val="3149495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8382000" cy="1143000"/>
          </a:xfrm>
        </p:spPr>
        <p:txBody>
          <a:bodyPr/>
          <a:lstStyle/>
          <a:p>
            <a:r>
              <a:rPr lang="en-US" sz="4000" dirty="0"/>
              <a:t>Uniform Guidance (UG)</a:t>
            </a:r>
            <a:endParaRPr lang="en-US" sz="4000" dirty="0" smtClean="0"/>
          </a:p>
        </p:txBody>
      </p:sp>
      <p:sp>
        <p:nvSpPr>
          <p:cNvPr id="4" name="TextBox 3"/>
          <p:cNvSpPr txBox="1"/>
          <p:nvPr/>
        </p:nvSpPr>
        <p:spPr>
          <a:xfrm>
            <a:off x="457200" y="1828800"/>
            <a:ext cx="8305800" cy="4247317"/>
          </a:xfrm>
          <a:prstGeom prst="rect">
            <a:avLst/>
          </a:prstGeom>
          <a:noFill/>
          <a:ln>
            <a:solidFill>
              <a:schemeClr val="accent6">
                <a:lumMod val="75000"/>
              </a:schemeClr>
            </a:solidFill>
          </a:ln>
        </p:spPr>
        <p:txBody>
          <a:bodyPr wrap="square" rtlCol="0">
            <a:spAutoFit/>
          </a:bodyPr>
          <a:lstStyle/>
          <a:p>
            <a:r>
              <a:rPr lang="en-US" sz="2600" b="1" dirty="0"/>
              <a:t>200.331, Requirements for Pass-through Entities </a:t>
            </a:r>
          </a:p>
          <a:p>
            <a:r>
              <a:rPr lang="en-US" sz="2000" dirty="0"/>
              <a:t>(Includes audit responsibilities (formerly in A-133)) </a:t>
            </a:r>
          </a:p>
          <a:p>
            <a:r>
              <a:rPr lang="en-US" sz="2800" dirty="0"/>
              <a:t> </a:t>
            </a:r>
            <a:r>
              <a:rPr lang="en-US" sz="2800" u="sng" dirty="0" smtClean="0"/>
              <a:t>Pass-through </a:t>
            </a:r>
            <a:r>
              <a:rPr lang="en-US" sz="2800" u="sng" dirty="0"/>
              <a:t>entities’ responsibilities: </a:t>
            </a:r>
          </a:p>
          <a:p>
            <a:pPr marL="914400" lvl="1" indent="-457200">
              <a:buFont typeface="Wingdings" pitchFamily="2" charset="2"/>
              <a:buChar char="q"/>
            </a:pPr>
            <a:r>
              <a:rPr lang="en-US" sz="2800" dirty="0" smtClean="0"/>
              <a:t>Provide </a:t>
            </a:r>
            <a:r>
              <a:rPr lang="en-US" sz="2800" dirty="0"/>
              <a:t>sub-award information </a:t>
            </a:r>
          </a:p>
          <a:p>
            <a:pPr marL="914400" lvl="1" indent="-457200">
              <a:buFont typeface="Wingdings" pitchFamily="2" charset="2"/>
              <a:buChar char="q"/>
            </a:pPr>
            <a:r>
              <a:rPr lang="en-US" sz="2800" dirty="0" smtClean="0"/>
              <a:t>Provide </a:t>
            </a:r>
            <a:r>
              <a:rPr lang="en-US" sz="2800" dirty="0"/>
              <a:t>indirect cost rate </a:t>
            </a:r>
          </a:p>
          <a:p>
            <a:pPr marL="914400" lvl="1" indent="-457200">
              <a:buFont typeface="Wingdings" pitchFamily="2" charset="2"/>
              <a:buChar char="q"/>
            </a:pPr>
            <a:r>
              <a:rPr lang="en-US" sz="2800" dirty="0" smtClean="0"/>
              <a:t>Perform </a:t>
            </a:r>
            <a:r>
              <a:rPr lang="en-US" sz="2800" dirty="0"/>
              <a:t>risk assessment for sub-recipient  </a:t>
            </a:r>
          </a:p>
          <a:p>
            <a:pPr marL="914400" lvl="1" indent="-457200">
              <a:buFont typeface="Wingdings" pitchFamily="2" charset="2"/>
              <a:buChar char="q"/>
            </a:pPr>
            <a:r>
              <a:rPr lang="en-US" sz="2800" dirty="0"/>
              <a:t>  monitoring </a:t>
            </a:r>
          </a:p>
          <a:p>
            <a:pPr marL="914400" lvl="1" indent="-457200">
              <a:buFont typeface="Wingdings" pitchFamily="2" charset="2"/>
              <a:buChar char="q"/>
            </a:pPr>
            <a:r>
              <a:rPr lang="en-US" sz="2800" dirty="0" smtClean="0"/>
              <a:t>Verify </a:t>
            </a:r>
            <a:r>
              <a:rPr lang="en-US" sz="2800" dirty="0"/>
              <a:t>compliance to audit requirements </a:t>
            </a:r>
          </a:p>
          <a:p>
            <a:pPr marL="914400" lvl="1" indent="-457200">
              <a:buFont typeface="Wingdings" pitchFamily="2" charset="2"/>
              <a:buChar char="q"/>
            </a:pPr>
            <a:r>
              <a:rPr lang="en-US" sz="2800" dirty="0" smtClean="0"/>
              <a:t>Report </a:t>
            </a:r>
            <a:r>
              <a:rPr lang="en-US" sz="2800" dirty="0"/>
              <a:t>in accordance to FFATA </a:t>
            </a:r>
            <a:r>
              <a:rPr lang="en-US" sz="2400" dirty="0"/>
              <a:t>(Federal Funding </a:t>
            </a:r>
          </a:p>
          <a:p>
            <a:pPr lvl="1"/>
            <a:r>
              <a:rPr lang="en-US" sz="2400" dirty="0"/>
              <a:t>  </a:t>
            </a:r>
            <a:r>
              <a:rPr lang="en-US" sz="2400" dirty="0" smtClean="0"/>
              <a:t>    Accountability </a:t>
            </a:r>
            <a:r>
              <a:rPr lang="en-US" sz="2400" dirty="0"/>
              <a:t>and Transparency Act)</a:t>
            </a:r>
            <a:endParaRPr lang="en-US" sz="2400" dirty="0"/>
          </a:p>
        </p:txBody>
      </p:sp>
    </p:spTree>
    <p:extLst>
      <p:ext uri="{BB962C8B-B14F-4D97-AF65-F5344CB8AC3E}">
        <p14:creationId xmlns:p14="http://schemas.microsoft.com/office/powerpoint/2010/main" val="2490302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8382000" cy="1143000"/>
          </a:xfrm>
        </p:spPr>
        <p:txBody>
          <a:bodyPr/>
          <a:lstStyle/>
          <a:p>
            <a:r>
              <a:rPr lang="en-US" sz="4000" dirty="0" smtClean="0"/>
              <a:t>Indirect Costs</a:t>
            </a:r>
            <a:endParaRPr lang="en-US" sz="4000" dirty="0" smtClean="0"/>
          </a:p>
        </p:txBody>
      </p:sp>
      <p:sp>
        <p:nvSpPr>
          <p:cNvPr id="4" name="TextBox 3"/>
          <p:cNvSpPr txBox="1"/>
          <p:nvPr/>
        </p:nvSpPr>
        <p:spPr>
          <a:xfrm>
            <a:off x="457200" y="1828800"/>
            <a:ext cx="8305800" cy="5262979"/>
          </a:xfrm>
          <a:prstGeom prst="rect">
            <a:avLst/>
          </a:prstGeom>
          <a:noFill/>
          <a:ln>
            <a:solidFill>
              <a:schemeClr val="accent6">
                <a:lumMod val="75000"/>
              </a:schemeClr>
            </a:solidFill>
          </a:ln>
        </p:spPr>
        <p:txBody>
          <a:bodyPr wrap="square" rtlCol="0">
            <a:spAutoFit/>
          </a:bodyPr>
          <a:lstStyle/>
          <a:p>
            <a:pPr marL="457200" indent="-457200">
              <a:buFont typeface="Wingdings" pitchFamily="2" charset="2"/>
              <a:buChar char="q"/>
            </a:pPr>
            <a:r>
              <a:rPr lang="en-US" sz="2800" b="1" dirty="0"/>
              <a:t>The Title I Grants to Local Educational Agencies program </a:t>
            </a:r>
            <a:r>
              <a:rPr lang="en-US" sz="2800" dirty="0" smtClean="0"/>
              <a:t>is </a:t>
            </a:r>
            <a:r>
              <a:rPr lang="en-US" sz="2800" dirty="0"/>
              <a:t>subject to non-supplanting requirements and </a:t>
            </a:r>
            <a:r>
              <a:rPr lang="en-US" sz="2800" u="sng" dirty="0"/>
              <a:t>must use a restricted indirect cost rate </a:t>
            </a:r>
            <a:r>
              <a:rPr lang="en-US" sz="2800" dirty="0"/>
              <a:t>which is referenced under 34 CFR 76.564-76.569. </a:t>
            </a:r>
          </a:p>
          <a:p>
            <a:pPr marL="457200" indent="-457200">
              <a:buFont typeface="Wingdings" pitchFamily="2" charset="2"/>
              <a:buChar char="q"/>
            </a:pPr>
            <a:endParaRPr lang="en-US" sz="2800" dirty="0"/>
          </a:p>
          <a:p>
            <a:pPr marL="457200" indent="-457200">
              <a:buFont typeface="Wingdings" pitchFamily="2" charset="2"/>
              <a:buChar char="q"/>
            </a:pPr>
            <a:r>
              <a:rPr lang="en-US" sz="2800" dirty="0"/>
              <a:t>Indirect costs represent the expenses of doing business that are not readily identified with a particular grant, contract, project function or activity, but are necessary for the general operation of the organization and the conduct of </a:t>
            </a:r>
            <a:endParaRPr lang="en-US" sz="2800" dirty="0" smtClean="0"/>
          </a:p>
          <a:p>
            <a:r>
              <a:rPr lang="en-US" sz="2800" dirty="0"/>
              <a:t> </a:t>
            </a:r>
            <a:r>
              <a:rPr lang="en-US" sz="2800" dirty="0" smtClean="0"/>
              <a:t>    activities it </a:t>
            </a:r>
            <a:r>
              <a:rPr lang="en-US" sz="2800" dirty="0"/>
              <a:t>performs.</a:t>
            </a:r>
          </a:p>
          <a:p>
            <a:pPr marL="457200" indent="-457200">
              <a:buFont typeface="Wingdings" pitchFamily="2" charset="2"/>
              <a:buChar char="q"/>
            </a:pPr>
            <a:endParaRPr lang="en-US" sz="2800" dirty="0"/>
          </a:p>
        </p:txBody>
      </p:sp>
    </p:spTree>
    <p:extLst>
      <p:ext uri="{BB962C8B-B14F-4D97-AF65-F5344CB8AC3E}">
        <p14:creationId xmlns:p14="http://schemas.microsoft.com/office/powerpoint/2010/main" val="2381482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8382000" cy="1143000"/>
          </a:xfrm>
        </p:spPr>
        <p:txBody>
          <a:bodyPr/>
          <a:lstStyle/>
          <a:p>
            <a:r>
              <a:rPr lang="en-US" sz="4000" dirty="0" smtClean="0"/>
              <a:t>Indirect Costs</a:t>
            </a:r>
            <a:endParaRPr lang="en-US" sz="4000" dirty="0" smtClean="0"/>
          </a:p>
        </p:txBody>
      </p:sp>
      <p:sp>
        <p:nvSpPr>
          <p:cNvPr id="4" name="TextBox 3"/>
          <p:cNvSpPr txBox="1"/>
          <p:nvPr/>
        </p:nvSpPr>
        <p:spPr>
          <a:xfrm>
            <a:off x="457200" y="1828800"/>
            <a:ext cx="8305800" cy="4955203"/>
          </a:xfrm>
          <a:prstGeom prst="rect">
            <a:avLst/>
          </a:prstGeom>
          <a:noFill/>
          <a:ln>
            <a:solidFill>
              <a:schemeClr val="accent6">
                <a:lumMod val="75000"/>
              </a:schemeClr>
            </a:solidFill>
          </a:ln>
        </p:spPr>
        <p:txBody>
          <a:bodyPr wrap="square" rtlCol="0">
            <a:spAutoFit/>
          </a:bodyPr>
          <a:lstStyle/>
          <a:p>
            <a:pPr marL="457200" indent="-457200">
              <a:buFont typeface="Wingdings" pitchFamily="2" charset="2"/>
              <a:buChar char="q"/>
            </a:pPr>
            <a:r>
              <a:rPr lang="en-US" sz="2400" dirty="0"/>
              <a:t>An indirect cost rate is simply a mechanism for determining fairly and conveniently within the boundaries of sound administrative principle, what proportions of Departmental/organization administration costs each programs should bear. </a:t>
            </a:r>
            <a:endParaRPr lang="en-US" sz="2400" dirty="0" smtClean="0"/>
          </a:p>
          <a:p>
            <a:pPr marL="457200" indent="-457200">
              <a:buFont typeface="Wingdings" pitchFamily="2" charset="2"/>
              <a:buChar char="q"/>
              <a:defRPr/>
            </a:pPr>
            <a:r>
              <a:rPr lang="en-US" sz="2400" dirty="0"/>
              <a:t>This means that the funds are for support in addition to state and local funding. Such amounts are intended to supplement, but in no way replace local funds.</a:t>
            </a:r>
          </a:p>
          <a:p>
            <a:pPr marL="457200" indent="-457200">
              <a:buFont typeface="Wingdings" pitchFamily="2" charset="2"/>
              <a:buChar char="q"/>
              <a:defRPr/>
            </a:pPr>
            <a:r>
              <a:rPr lang="en-US" sz="2400" dirty="0"/>
              <a:t> Most of the federal grants that the LEA obtains through the department have supplement-not-supplant requirements and a restricted indirect cost rate must be used on the </a:t>
            </a:r>
            <a:endParaRPr lang="en-US" sz="2400" dirty="0" smtClean="0"/>
          </a:p>
          <a:p>
            <a:pPr>
              <a:defRPr/>
            </a:pPr>
            <a:r>
              <a:rPr lang="en-US" sz="2400" dirty="0"/>
              <a:t> </a:t>
            </a:r>
            <a:r>
              <a:rPr lang="en-US" sz="2400" dirty="0" smtClean="0"/>
              <a:t>     programs</a:t>
            </a:r>
            <a:r>
              <a:rPr lang="en-US" sz="2400" dirty="0"/>
              <a:t>.</a:t>
            </a:r>
          </a:p>
          <a:p>
            <a:pPr marL="285750" indent="-285750">
              <a:buFont typeface="Arial" pitchFamily="34" charset="0"/>
              <a:buChar char="•"/>
            </a:pPr>
            <a:endParaRPr lang="en-US" sz="2800" dirty="0"/>
          </a:p>
        </p:txBody>
      </p:sp>
    </p:spTree>
    <p:extLst>
      <p:ext uri="{BB962C8B-B14F-4D97-AF65-F5344CB8AC3E}">
        <p14:creationId xmlns:p14="http://schemas.microsoft.com/office/powerpoint/2010/main" val="2405451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8382000" cy="1143000"/>
          </a:xfrm>
        </p:spPr>
        <p:txBody>
          <a:bodyPr/>
          <a:lstStyle/>
          <a:p>
            <a:r>
              <a:rPr lang="en-US" sz="4000" dirty="0" smtClean="0"/>
              <a:t>Indirect Costs</a:t>
            </a:r>
            <a:endParaRPr lang="en-US" sz="4000" dirty="0" smtClean="0"/>
          </a:p>
        </p:txBody>
      </p:sp>
      <p:sp>
        <p:nvSpPr>
          <p:cNvPr id="4" name="TextBox 3"/>
          <p:cNvSpPr txBox="1"/>
          <p:nvPr/>
        </p:nvSpPr>
        <p:spPr>
          <a:xfrm>
            <a:off x="457200" y="1828800"/>
            <a:ext cx="8305800" cy="4955203"/>
          </a:xfrm>
          <a:prstGeom prst="rect">
            <a:avLst/>
          </a:prstGeom>
          <a:noFill/>
          <a:ln>
            <a:solidFill>
              <a:schemeClr val="accent6">
                <a:lumMod val="75000"/>
              </a:schemeClr>
            </a:solidFill>
          </a:ln>
        </p:spPr>
        <p:txBody>
          <a:bodyPr wrap="square" rtlCol="0">
            <a:spAutoFit/>
          </a:bodyPr>
          <a:lstStyle/>
          <a:p>
            <a:pPr marL="457200" indent="-457200">
              <a:buFont typeface="Wingdings" pitchFamily="2" charset="2"/>
              <a:buChar char="q"/>
            </a:pPr>
            <a:r>
              <a:rPr lang="en-US" sz="2400" dirty="0"/>
              <a:t>An indirect cost rate is simply a mechanism for determining fairly and conveniently within the boundaries of sound administrative principle, what proportions of Departmental/organization administration costs each programs should bear. </a:t>
            </a:r>
            <a:endParaRPr lang="en-US" sz="2400" dirty="0" smtClean="0"/>
          </a:p>
          <a:p>
            <a:pPr marL="457200" indent="-457200">
              <a:buFont typeface="Wingdings" pitchFamily="2" charset="2"/>
              <a:buChar char="q"/>
              <a:defRPr/>
            </a:pPr>
            <a:r>
              <a:rPr lang="en-US" sz="2400" dirty="0"/>
              <a:t>This means that the funds are for support in addition to state and local funding. Such amounts are intended to supplement, but in no way replace local funds.</a:t>
            </a:r>
          </a:p>
          <a:p>
            <a:pPr marL="457200" indent="-457200">
              <a:buFont typeface="Wingdings" pitchFamily="2" charset="2"/>
              <a:buChar char="q"/>
              <a:defRPr/>
            </a:pPr>
            <a:r>
              <a:rPr lang="en-US" sz="2400" dirty="0"/>
              <a:t> Most of the federal grants that the LEA obtains through the department have supplement-not-supplant requirements and a restricted indirect cost rate must be used on the </a:t>
            </a:r>
            <a:endParaRPr lang="en-US" sz="2400" dirty="0" smtClean="0"/>
          </a:p>
          <a:p>
            <a:pPr>
              <a:defRPr/>
            </a:pPr>
            <a:r>
              <a:rPr lang="en-US" sz="2400" dirty="0"/>
              <a:t> </a:t>
            </a:r>
            <a:r>
              <a:rPr lang="en-US" sz="2400" dirty="0" smtClean="0"/>
              <a:t>     programs</a:t>
            </a:r>
            <a:r>
              <a:rPr lang="en-US" sz="2400" dirty="0"/>
              <a:t>.</a:t>
            </a:r>
          </a:p>
          <a:p>
            <a:pPr marL="285750" indent="-285750">
              <a:buFont typeface="Arial" pitchFamily="34" charset="0"/>
              <a:buChar char="•"/>
            </a:pPr>
            <a:endParaRPr lang="en-US" sz="2800" dirty="0"/>
          </a:p>
        </p:txBody>
      </p:sp>
    </p:spTree>
    <p:extLst>
      <p:ext uri="{BB962C8B-B14F-4D97-AF65-F5344CB8AC3E}">
        <p14:creationId xmlns:p14="http://schemas.microsoft.com/office/powerpoint/2010/main" val="2348280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Maryland State">
  <a:themeElements>
    <a:clrScheme name="MSDE PowerPoint Template 12">
      <a:dk1>
        <a:srgbClr val="000000"/>
      </a:dk1>
      <a:lt1>
        <a:srgbClr val="FFFFFF"/>
      </a:lt1>
      <a:dk2>
        <a:srgbClr val="420000"/>
      </a:dk2>
      <a:lt2>
        <a:srgbClr val="000000"/>
      </a:lt2>
      <a:accent1>
        <a:srgbClr val="CCCC00"/>
      </a:accent1>
      <a:accent2>
        <a:srgbClr val="F7D43F"/>
      </a:accent2>
      <a:accent3>
        <a:srgbClr val="FFFFFF"/>
      </a:accent3>
      <a:accent4>
        <a:srgbClr val="000000"/>
      </a:accent4>
      <a:accent5>
        <a:srgbClr val="E2E2AA"/>
      </a:accent5>
      <a:accent6>
        <a:srgbClr val="E0C038"/>
      </a:accent6>
      <a:hlink>
        <a:srgbClr val="996633"/>
      </a:hlink>
      <a:folHlink>
        <a:srgbClr val="993300"/>
      </a:folHlink>
    </a:clrScheme>
    <a:fontScheme name="MSDE 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SDE PowerPoint Template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MSDE PowerPoint Template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MSDE PowerPoint Template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MSDE PowerPoint Template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MSDE PowerPoint Template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MSDE PowerPoint Template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MSDE PowerPoint Template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MSDE PowerPoint Template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MSDE PowerPoint Template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MSDE PowerPoint Template 10">
        <a:dk1>
          <a:srgbClr val="000000"/>
        </a:dk1>
        <a:lt1>
          <a:srgbClr val="FFFFFF"/>
        </a:lt1>
        <a:dk2>
          <a:srgbClr val="420000"/>
        </a:dk2>
        <a:lt2>
          <a:srgbClr val="000000"/>
        </a:lt2>
        <a:accent1>
          <a:srgbClr val="CCCC00"/>
        </a:accent1>
        <a:accent2>
          <a:srgbClr val="F4E30C"/>
        </a:accent2>
        <a:accent3>
          <a:srgbClr val="FFFFFF"/>
        </a:accent3>
        <a:accent4>
          <a:srgbClr val="000000"/>
        </a:accent4>
        <a:accent5>
          <a:srgbClr val="E2E2AA"/>
        </a:accent5>
        <a:accent6>
          <a:srgbClr val="DDCE0A"/>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MSDE PowerPoint Template 11">
        <a:dk1>
          <a:srgbClr val="000000"/>
        </a:dk1>
        <a:lt1>
          <a:srgbClr val="FFFFFF"/>
        </a:lt1>
        <a:dk2>
          <a:srgbClr val="420000"/>
        </a:dk2>
        <a:lt2>
          <a:srgbClr val="000000"/>
        </a:lt2>
        <a:accent1>
          <a:srgbClr val="CCCC00"/>
        </a:accent1>
        <a:accent2>
          <a:srgbClr val="F7F23F"/>
        </a:accent2>
        <a:accent3>
          <a:srgbClr val="FFFFFF"/>
        </a:accent3>
        <a:accent4>
          <a:srgbClr val="000000"/>
        </a:accent4>
        <a:accent5>
          <a:srgbClr val="E2E2AA"/>
        </a:accent5>
        <a:accent6>
          <a:srgbClr val="E0DB38"/>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MSDE PowerPoint Template 12">
        <a:dk1>
          <a:srgbClr val="000000"/>
        </a:dk1>
        <a:lt1>
          <a:srgbClr val="FFFFFF"/>
        </a:lt1>
        <a:dk2>
          <a:srgbClr val="420000"/>
        </a:dk2>
        <a:lt2>
          <a:srgbClr val="000000"/>
        </a:lt2>
        <a:accent1>
          <a:srgbClr val="CCCC00"/>
        </a:accent1>
        <a:accent2>
          <a:srgbClr val="F7D43F"/>
        </a:accent2>
        <a:accent3>
          <a:srgbClr val="FFFFFF"/>
        </a:accent3>
        <a:accent4>
          <a:srgbClr val="000000"/>
        </a:accent4>
        <a:accent5>
          <a:srgbClr val="E2E2AA"/>
        </a:accent5>
        <a:accent6>
          <a:srgbClr val="E0C038"/>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Maryland State</Template>
  <TotalTime>285</TotalTime>
  <Words>622</Words>
  <Application>Microsoft Office PowerPoint</Application>
  <PresentationFormat>On-screen Show (4:3)</PresentationFormat>
  <Paragraphs>81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Maryland State</vt:lpstr>
      <vt:lpstr>Maryland State  Department of Education</vt:lpstr>
      <vt:lpstr>FRCB’s Role in Title I Compliance</vt:lpstr>
      <vt:lpstr>Uniform Guidance (UG)</vt:lpstr>
      <vt:lpstr>Uniform Guidance (UG)</vt:lpstr>
      <vt:lpstr>Uniform Guidance (UG)</vt:lpstr>
      <vt:lpstr>Uniform Guidance (UG)</vt:lpstr>
      <vt:lpstr>Indirect Costs</vt:lpstr>
      <vt:lpstr>Indirect Costs</vt:lpstr>
      <vt:lpstr>Indirect Costs</vt:lpstr>
      <vt:lpstr>Distribution of Informational Materials</vt:lpstr>
    </vt:vector>
  </TitlesOfParts>
  <Company>MSDE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Maryland State  Department of Education</dc:title>
  <dc:creator>Kim Stewart</dc:creator>
  <cp:lastModifiedBy>Kim Stewart</cp:lastModifiedBy>
  <cp:revision>24</cp:revision>
  <cp:lastPrinted>2014-07-10T16:25:12Z</cp:lastPrinted>
  <dcterms:created xsi:type="dcterms:W3CDTF">2016-05-13T17:06:12Z</dcterms:created>
  <dcterms:modified xsi:type="dcterms:W3CDTF">2016-05-16T14:04:54Z</dcterms:modified>
</cp:coreProperties>
</file>